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roxima Nova"/>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italic.fntdata"/><Relationship Id="rId16" Type="http://schemas.openxmlformats.org/officeDocument/2006/relationships/slide" Target="slides/slide11.xml"/><Relationship Id="rId38" Type="http://schemas.openxmlformats.org/officeDocument/2006/relationships/font" Target="fonts/ProximaNov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l-cheatsheet.readthedocs.io/en/latest/gradient_descent.html" TargetMode="External"/><Relationship Id="rId3" Type="http://schemas.openxmlformats.org/officeDocument/2006/relationships/hyperlink" Target="https://hackernoon.com/malicious-attacks-to-neural-networks-8b966793dfe1" TargetMode="External"/><Relationship Id="rId4" Type="http://schemas.openxmlformats.org/officeDocument/2006/relationships/hyperlink" Target="http://rasbt.github.io/mlxtend/user_guide/general_concepts/gradient-optimization/" TargetMode="External"/><Relationship Id="rId5" Type="http://schemas.openxmlformats.org/officeDocument/2006/relationships/hyperlink" Target="https://losslandscape.com/gallery/" TargetMode="External"/><Relationship Id="rId6" Type="http://schemas.openxmlformats.org/officeDocument/2006/relationships/hyperlink" Target="https://arxiv.org/pdf/1712.09913.pdf"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l-cheatsheet.readthedocs.io/en/latest/gradient_descent.html" TargetMode="External"/><Relationship Id="rId3" Type="http://schemas.openxmlformats.org/officeDocument/2006/relationships/hyperlink" Target="https://hackernoon.com/malicious-attacks-to-neural-networks-8b966793dfe1" TargetMode="External"/><Relationship Id="rId4" Type="http://schemas.openxmlformats.org/officeDocument/2006/relationships/hyperlink" Target="http://rasbt.github.io/mlxtend/user_guide/general_concepts/gradient-optimization/" TargetMode="External"/><Relationship Id="rId9" Type="http://schemas.openxmlformats.org/officeDocument/2006/relationships/hyperlink" Target="https://www.youtube.com/watch?v=aircAruvnKk&amp;list=PLZHQObOWTQDNU6R1_67000Dx_ZCJB-3pi" TargetMode="External"/><Relationship Id="rId5" Type="http://schemas.openxmlformats.org/officeDocument/2006/relationships/hyperlink" Target="https://losslandscape.com/gallery/" TargetMode="External"/><Relationship Id="rId6" Type="http://schemas.openxmlformats.org/officeDocument/2006/relationships/hyperlink" Target="https://arxiv.org/pdf/1712.09913.pdf" TargetMode="External"/><Relationship Id="rId7" Type="http://schemas.openxmlformats.org/officeDocument/2006/relationships/hyperlink" Target="https://www.jeremyjordan.me/neural-networks-training/" TargetMode="External"/><Relationship Id="rId8" Type="http://schemas.openxmlformats.org/officeDocument/2006/relationships/hyperlink" Target="https://www.deeplearning.ai/ai-notes/optimizat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mage-net.org/challenges/talks_2017/ILSVRC2017_overview.pdf" TargetMode="External"/><Relationship Id="rId3" Type="http://schemas.openxmlformats.org/officeDocument/2006/relationships/hyperlink" Target="http://karpathy.github.io/2014/09/02/what-i-learned-from-competing-against-a-convnet-on-imagenet/" TargetMode="External"/><Relationship Id="rId4" Type="http://schemas.openxmlformats.org/officeDocument/2006/relationships/hyperlink" Target="https://arxiv.org/pdf/1706.06969.pdf" TargetMode="External"/><Relationship Id="rId5" Type="http://schemas.openxmlformats.org/officeDocument/2006/relationships/hyperlink" Target="https://mariner-usa.com/deep-learning-vs-traditional-machine-vis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ftp/arxiv/papers/1910/1910.13796.pdf" TargetMode="External"/><Relationship Id="rId3" Type="http://schemas.openxmlformats.org/officeDocument/2006/relationships/hyperlink" Target="https://mariner-usa.com/deep-learning-vs-traditional-machine-vision/" TargetMode="External"/><Relationship Id="rId4" Type="http://schemas.openxmlformats.org/officeDocument/2006/relationships/hyperlink" Target="https://naadispeaks.wordpress.com/2018/08/12/deep-learning-vs-traditional-computer-visio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ftp/arxiv/papers/1910/1910.13796.pdf" TargetMode="External"/><Relationship Id="rId3" Type="http://schemas.openxmlformats.org/officeDocument/2006/relationships/hyperlink" Target="https://mariner-usa.com/deep-learning-vs-traditional-machine-vision/" TargetMode="External"/><Relationship Id="rId4" Type="http://schemas.openxmlformats.org/officeDocument/2006/relationships/hyperlink" Target="https://naadispeaks.wordpress.com/2018/08/12/deep-learning-vs-traditional-computer-vision/"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c.ai/convolution-operation-comprehensive-guide/" TargetMode="External"/><Relationship Id="rId3" Type="http://schemas.openxmlformats.org/officeDocument/2006/relationships/hyperlink" Target="https://en.wikipedia.org/wiki/Kernel_(image_processing)#Convolution" TargetMode="External"/><Relationship Id="rId4" Type="http://schemas.openxmlformats.org/officeDocument/2006/relationships/hyperlink" Target="https://aishack.in/tutorials/image-convolution-examples/" TargetMode="External"/><Relationship Id="rId5" Type="http://schemas.openxmlformats.org/officeDocument/2006/relationships/hyperlink" Target="https://www.learnopencv.com/image-recognition-and-object-detection-part1/" TargetMode="External"/><Relationship Id="rId6" Type="http://schemas.openxmlformats.org/officeDocument/2006/relationships/hyperlink" Target="https://iq.opengenus.org/object-detection-with-histogram-of-oriented-gradients-ho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netachatbot.com/deep-learning-f%C3%A1cil-con-deepcognition-9af43b2319ba"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ster-iesc-angers.com/artificial-intelligence-machine-learning-and-deep-learning-same-context-different-concepts/" TargetMode="External"/><Relationship Id="rId3" Type="http://schemas.openxmlformats.org/officeDocument/2006/relationships/hyperlink" Target="https://en.wikipedia.org/wiki/Artificial_intelligence" TargetMode="External"/><Relationship Id="rId4" Type="http://schemas.openxmlformats.org/officeDocument/2006/relationships/hyperlink" Target="https://data-flair.training/blogs/python-ai-tutorial/" TargetMode="External"/><Relationship Id="rId5" Type="http://schemas.openxmlformats.org/officeDocument/2006/relationships/hyperlink" Target="https://www.forbes.com/sites/cognitiveworld/2018/08/22/ai-knowledge-map-how-to-classify-ai-technologies/#72eddd107773"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netachatbot.com/deep-learning-f%C3%A1cil-con-deepcognition-9af43b2319ba"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nyu.edu/~fergus/papers/zeilerECCV2014.pdf" TargetMode="External"/><Relationship Id="rId3" Type="http://schemas.openxmlformats.org/officeDocument/2006/relationships/hyperlink" Target="https://arxiv.org/pdf/1610.02391.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nvidia.com/blog/2016/01/12/accelerating-ai-artificial-intelligence-gpus/" TargetMode="External"/><Relationship Id="rId3" Type="http://schemas.openxmlformats.org/officeDocument/2006/relationships/hyperlink" Target="https://developer.nvidia.com/cudnn" TargetMode="External"/><Relationship Id="rId4" Type="http://schemas.openxmlformats.org/officeDocument/2006/relationships/hyperlink" Target="https://openai.com/blog/ai-and-efficiency/"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rage.googleapis.com/tfjs-models/demos/posenet/camera.html" TargetMode="External"/><Relationship Id="rId3" Type="http://schemas.openxmlformats.org/officeDocument/2006/relationships/hyperlink" Target="https://handsfree.js.org/#quickstart-workflow"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rage.googleapis.com/tfjs-models/demos/facemesh/index.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ster-iesc-angers.com/artificial-intelligence-machine-learning-and-deep-learning-same-context-different-concepts/" TargetMode="External"/><Relationship Id="rId3" Type="http://schemas.openxmlformats.org/officeDocument/2006/relationships/hyperlink" Target="https://searchenterpriseai.techtarget.com/definition/AI-Artificial-Intelligence" TargetMode="External"/><Relationship Id="rId4" Type="http://schemas.openxmlformats.org/officeDocument/2006/relationships/hyperlink" Target="https://towardsdatascience.com/supervised-vs-unsupervised-learning-14f68e32ea8d" TargetMode="External"/><Relationship Id="rId5" Type="http://schemas.openxmlformats.org/officeDocument/2006/relationships/hyperlink" Target="https://www.extrahop.com/company/blog/2019/supervised-vs-unsupervised-machine-learning-for-network-threat-detection/"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texsoft.com/blog/datascience/comparing-machine-learning-as-a-service-amazon-microsoft-azure-google-cloud-ai-ibm-watson/" TargetMode="External"/><Relationship Id="rId3" Type="http://schemas.openxmlformats.org/officeDocument/2006/relationships/hyperlink" Target="https://github.com/facebookresearch/detectron2" TargetMode="External"/><Relationship Id="rId4" Type="http://schemas.openxmlformats.org/officeDocument/2006/relationships/hyperlink" Target="https://github.com/tensorflow/models/tree/master/research/object_detection"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ster-iesc-angers.com/artificial-intelligence-machine-learning-and-deep-learning-same-context-different-concepts/" TargetMode="External"/><Relationship Id="rId3" Type="http://schemas.openxmlformats.org/officeDocument/2006/relationships/hyperlink" Target="https://searchenterpriseai.techtarget.com/definition/AI-Artificial-Intelligence" TargetMode="External"/><Relationship Id="rId4" Type="http://schemas.openxmlformats.org/officeDocument/2006/relationships/hyperlink" Target="https://planetachatbot.com/deep-learning-f%C3%A1cil-con-deepcognition-9af43b2319ba" TargetMode="External"/><Relationship Id="rId5" Type="http://schemas.openxmlformats.org/officeDocument/2006/relationships/hyperlink" Target="http://neuralnetworksanddeeplearning.com/chap4.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ster-iesc-angers.com/artificial-intelligence-machine-learning-and-deep-learning-same-context-different-concepts/" TargetMode="External"/><Relationship Id="rId3" Type="http://schemas.openxmlformats.org/officeDocument/2006/relationships/hyperlink" Target="https://searchenterpriseai.techtarget.com/definition/AI-Artificial-Intelligence" TargetMode="External"/><Relationship Id="rId4" Type="http://schemas.openxmlformats.org/officeDocument/2006/relationships/hyperlink" Target="https://planetachatbot.com/deep-learning-f%C3%A1cil-con-deepcognition-9af43b2319ba" TargetMode="External"/><Relationship Id="rId5" Type="http://schemas.openxmlformats.org/officeDocument/2006/relationships/hyperlink" Target="http://neuralnetworksanddeeplearning.com/chap4.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eplearning.ai/content/uploads/2018/09/Ng-MLY01-12.pdf" TargetMode="External"/><Relationship Id="rId3" Type="http://schemas.openxmlformats.org/officeDocument/2006/relationships/hyperlink" Target="https://www.es.kearney.com/analytics/article?/a/big-data-and-the-creative-destruction-of-today-s-business-model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nvidia.com/blog/2016/01/12/accelerating-ai-artificial-intelligence-gpus/" TargetMode="External"/><Relationship Id="rId3" Type="http://schemas.openxmlformats.org/officeDocument/2006/relationships/hyperlink" Target="https://developer.nvidia.com/cudnn" TargetMode="External"/><Relationship Id="rId4" Type="http://schemas.openxmlformats.org/officeDocument/2006/relationships/hyperlink" Target="https://openai.com/blog/ai-and-efficiency/"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l-cheatsheet.readthedocs.io/en/latest/gradient_descent.html" TargetMode="External"/><Relationship Id="rId3" Type="http://schemas.openxmlformats.org/officeDocument/2006/relationships/hyperlink" Target="https://hackernoon.com/malicious-attacks-to-neural-networks-8b966793dfe1" TargetMode="External"/><Relationship Id="rId4" Type="http://schemas.openxmlformats.org/officeDocument/2006/relationships/hyperlink" Target="https://mc.ai/complete-guide-of-activation-function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l-cheatsheet.readthedocs.io/en/latest/gradient_descent.html" TargetMode="External"/><Relationship Id="rId3" Type="http://schemas.openxmlformats.org/officeDocument/2006/relationships/hyperlink" Target="https://hackernoon.com/malicious-attacks-to-neural-networks-8b966793dfe1" TargetMode="External"/><Relationship Id="rId4" Type="http://schemas.openxmlformats.org/officeDocument/2006/relationships/hyperlink" Target="http://rasbt.github.io/mlxtend/user_guide/general_concepts/gradient-optimization/" TargetMode="External"/><Relationship Id="rId5" Type="http://schemas.openxmlformats.org/officeDocument/2006/relationships/hyperlink" Target="https://losslandscape.com/gallery/" TargetMode="External"/><Relationship Id="rId6" Type="http://schemas.openxmlformats.org/officeDocument/2006/relationships/hyperlink" Target="https://arxiv.org/pdf/1712.09913.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707e852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707e852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Una vez tenemos el resultado que arroja la red neuronal, tenemos que medir qué tan distante es este valor del valor esperado, es decir, tenemos que medir el error. Estamos hablando de una forma de entrenamiento supervisada. Esta medida la podemos obtener de diferentes funciones que se denominan funciones de pérdida. Tened en cuenta que esta función depende de todos los pesos de la red, por lo cual es multivariable y multidimensional.</a:t>
            </a:r>
            <a:endParaRPr b="1"/>
          </a:p>
          <a:p>
            <a:pPr indent="-298450" lvl="0" marL="457200" rtl="0" algn="l">
              <a:spcBef>
                <a:spcPts val="0"/>
              </a:spcBef>
              <a:spcAft>
                <a:spcPts val="0"/>
              </a:spcAft>
              <a:buSzPts val="1100"/>
              <a:buChar char="●"/>
            </a:pPr>
            <a:r>
              <a:rPr b="1" lang="es"/>
              <a:t>Si realizamos la media de todos los errores surgidos a partir de las instancias que le hemos pasado a la red, entonces tendremos la función de coste, la cual nos dará la medida de error medio respecto a los valores esperados.</a:t>
            </a:r>
            <a:endParaRPr b="1"/>
          </a:p>
          <a:p>
            <a:pPr indent="-298450" lvl="0" marL="457200" rtl="0" algn="l">
              <a:spcBef>
                <a:spcPts val="0"/>
              </a:spcBef>
              <a:spcAft>
                <a:spcPts val="0"/>
              </a:spcAft>
              <a:buSzPts val="1100"/>
              <a:buChar char="●"/>
            </a:pPr>
            <a:r>
              <a:rPr b="1" lang="es"/>
              <a:t>Esta función de coste es la que nos permitirá avanzar con el segundo paso, llamado back-propagation, el cual veremos en la siguiente diapositiva. Pero antes, es necesario indicar el momento en el que aprende la red. Dado que tenemos una función de coste que depende de todos los pesos de la red, y queremos minimizar el valor de esta, lo cual significa reducir el error, es necesario reducir el gradiente de cada peso con respecto a la función de coste.</a:t>
            </a:r>
            <a:endParaRPr b="1"/>
          </a:p>
          <a:p>
            <a:pPr indent="-298450" lvl="0" marL="457200" rtl="0" algn="l">
              <a:spcBef>
                <a:spcPts val="0"/>
              </a:spcBef>
              <a:spcAft>
                <a:spcPts val="0"/>
              </a:spcAft>
              <a:buSzPts val="1100"/>
              <a:buChar char="●"/>
            </a:pPr>
            <a:r>
              <a:rPr b="1" lang="es"/>
              <a:t>Si reducimos el problema a una dimensión (o un sólo peso), podemos ver esta función como una función convexa, cuyo mínimo coincide con el valor 0 del gradiente del peso con respecto a la función. Por ello, si el gradiente es positivo, será necesario reducir en cierta proporción el valor del peso. Esto lo podemos ver en la siguiente fórmula (NOMENCLATURA L vs J para la función de coste, ojo), en la cual, al peso se le resta el valor del gradiente multiplicado por un valor, representado normalmente por la letra griega alfa. el cual controla lo rápido que el algoritmo aprende. Este valor, llamado tasa de aprendizaje (o learning rate), es uno de los parámetros que requiere un ajuste ya que, si es muy pequeño la red aprende muy lentamente, y si en cambio es muy grande, la red aprende muy rápido, lo cual, en el peor caso puede derivar en una divergencia del valor del coste.</a:t>
            </a:r>
            <a:endParaRPr b="1"/>
          </a:p>
          <a:p>
            <a:pPr indent="-298450" lvl="0" marL="457200" rtl="0" algn="l">
              <a:spcBef>
                <a:spcPts val="0"/>
              </a:spcBef>
              <a:spcAft>
                <a:spcPts val="0"/>
              </a:spcAft>
              <a:buSzPts val="1100"/>
              <a:buChar char="●"/>
            </a:pPr>
            <a:r>
              <a:rPr b="1" lang="es"/>
              <a:t>En caso de visualizar la función de coste en 3 dimensiones, es decir, con dos pesos, podemos ver lo que se denomina el paisaje de pérdida, el cual no conoce el algoritmo (va a ciegas).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2"/>
              </a:rPr>
              <a:t>https://ml-cheatsheet.readthedocs.io/en/latest/gradient_descent.html</a:t>
            </a:r>
            <a:endParaRPr/>
          </a:p>
          <a:p>
            <a:pPr indent="0" lvl="0" marL="0" rtl="0" algn="l">
              <a:spcBef>
                <a:spcPts val="0"/>
              </a:spcBef>
              <a:spcAft>
                <a:spcPts val="0"/>
              </a:spcAft>
              <a:buNone/>
            </a:pPr>
            <a:r>
              <a:rPr lang="es" u="sng">
                <a:solidFill>
                  <a:schemeClr val="hlink"/>
                </a:solidFill>
                <a:hlinkClick r:id="rId3"/>
              </a:rPr>
              <a:t>https://hackernoon.com/malicious-attacks-to-neural-networks-8b966793dfe1</a:t>
            </a:r>
            <a:endParaRPr/>
          </a:p>
          <a:p>
            <a:pPr indent="0" lvl="0" marL="0" rtl="0" algn="l">
              <a:spcBef>
                <a:spcPts val="0"/>
              </a:spcBef>
              <a:spcAft>
                <a:spcPts val="0"/>
              </a:spcAft>
              <a:buNone/>
            </a:pPr>
            <a:r>
              <a:rPr lang="es" u="sng">
                <a:solidFill>
                  <a:schemeClr val="hlink"/>
                </a:solidFill>
                <a:hlinkClick r:id="rId4"/>
              </a:rPr>
              <a:t>http://rasbt.github.io/mlxtend/user_guide/general_concepts/gradient-optimization/</a:t>
            </a:r>
            <a:endParaRPr/>
          </a:p>
          <a:p>
            <a:pPr indent="0" lvl="0" marL="0" rtl="0" algn="l">
              <a:spcBef>
                <a:spcPts val="0"/>
              </a:spcBef>
              <a:spcAft>
                <a:spcPts val="0"/>
              </a:spcAft>
              <a:buNone/>
            </a:pPr>
            <a:r>
              <a:rPr lang="es" u="sng">
                <a:solidFill>
                  <a:schemeClr val="hlink"/>
                </a:solidFill>
                <a:hlinkClick r:id="rId5"/>
              </a:rPr>
              <a:t>https://losslandscape.com/gallery/</a:t>
            </a:r>
            <a:endParaRPr/>
          </a:p>
          <a:p>
            <a:pPr indent="0" lvl="0" marL="0" rtl="0" algn="l">
              <a:spcBef>
                <a:spcPts val="0"/>
              </a:spcBef>
              <a:spcAft>
                <a:spcPts val="0"/>
              </a:spcAft>
              <a:buNone/>
            </a:pPr>
            <a:r>
              <a:rPr lang="es" u="sng">
                <a:solidFill>
                  <a:schemeClr val="hlink"/>
                </a:solidFill>
                <a:hlinkClick r:id="rId6"/>
              </a:rPr>
              <a:t>https://arxiv.org/pdf/1712.09913.pdf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79929e76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79929e76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Después de conocer que tenemos que reducir el gradiente de cada peso, deberemos saber cuál es el gradiente en cada caso. Este, se calcula por medio de la regla de la cadena.</a:t>
            </a:r>
            <a:endParaRPr b="1"/>
          </a:p>
          <a:p>
            <a:pPr indent="-298450" lvl="0" marL="457200" rtl="0" algn="l">
              <a:spcBef>
                <a:spcPts val="0"/>
              </a:spcBef>
              <a:spcAft>
                <a:spcPts val="0"/>
              </a:spcAft>
              <a:buSzPts val="1100"/>
              <a:buChar char="●"/>
            </a:pPr>
            <a:r>
              <a:rPr b="1" lang="es"/>
              <a:t>En el ejemplo, podemos ver una red neuronal muy simple, con dos variables de entrada, una capa oculta con dos neuronas y otra capa de salida con dos neuronas también, es decir con dos salidas.</a:t>
            </a:r>
            <a:endParaRPr b="1"/>
          </a:p>
          <a:p>
            <a:pPr indent="-298450" lvl="0" marL="457200" rtl="0" algn="l">
              <a:spcBef>
                <a:spcPts val="0"/>
              </a:spcBef>
              <a:spcAft>
                <a:spcPts val="0"/>
              </a:spcAft>
              <a:buSzPts val="1100"/>
              <a:buChar char="●"/>
            </a:pPr>
            <a:r>
              <a:rPr b="1" lang="es"/>
              <a:t>Aclarar aquí que la suma ponderada está representada por la letra z y la posterior activación está representada por la letra a, que por simplicidad se ha eliminado el bias, y que el superíndice indica la capa, siendo la capa 1 la de entrada, y el subíndice indica, en primer lugar la neurona, empezando por la de arriba, y en segundo lugar, en el caso sólo de los pesos, el peso asociado a cada entrada, empezando también desde arriba.</a:t>
            </a:r>
            <a:endParaRPr b="1"/>
          </a:p>
          <a:p>
            <a:pPr indent="-298450" lvl="0" marL="457200" rtl="0" algn="l">
              <a:spcBef>
                <a:spcPts val="0"/>
              </a:spcBef>
              <a:spcAft>
                <a:spcPts val="0"/>
              </a:spcAft>
              <a:buSzPts val="1100"/>
              <a:buChar char="●"/>
            </a:pPr>
            <a:r>
              <a:rPr b="1" lang="es"/>
              <a:t>Si queremos calcular el gradiente que forma el peso asociado a la entrada de la variable x1 para la primera neurona de la capa 2, deberemos trazar los caminos necesarios desde la función de coste hasta el peso.</a:t>
            </a:r>
            <a:endParaRPr b="1"/>
          </a:p>
          <a:p>
            <a:pPr indent="-298450" lvl="0" marL="457200" rtl="0" algn="l">
              <a:spcBef>
                <a:spcPts val="0"/>
              </a:spcBef>
              <a:spcAft>
                <a:spcPts val="0"/>
              </a:spcAft>
              <a:buSzPts val="1100"/>
              <a:buChar char="●"/>
            </a:pPr>
            <a:r>
              <a:rPr b="1" lang="es"/>
              <a:t>Esto no hay que hacerlo a mano, sino que lo realizan de forma automática las diferentes librerías con las que se desarrollan estos algoritmos.</a:t>
            </a:r>
            <a:endParaRPr b="1"/>
          </a:p>
          <a:p>
            <a:pPr indent="-298450" lvl="0" marL="457200" rtl="0" algn="l">
              <a:spcBef>
                <a:spcPts val="0"/>
              </a:spcBef>
              <a:spcAft>
                <a:spcPts val="0"/>
              </a:spcAft>
              <a:buSzPts val="1100"/>
              <a:buChar char="●"/>
            </a:pPr>
            <a:r>
              <a:rPr b="1" lang="es"/>
              <a:t>Todo este proceso se realiza de forma iterativa, realizando diferentes pasos (o epochs) por todas nuestras instancias.</a:t>
            </a:r>
            <a:endParaRPr b="1"/>
          </a:p>
          <a:p>
            <a:pPr indent="-298450" lvl="0" marL="457200" rtl="0" algn="l">
              <a:spcBef>
                <a:spcPts val="0"/>
              </a:spcBef>
              <a:spcAft>
                <a:spcPts val="0"/>
              </a:spcAft>
              <a:buSzPts val="1100"/>
              <a:buChar char="●"/>
            </a:pPr>
            <a:r>
              <a:rPr b="1" lang="es"/>
              <a:t>¿Ver Demo? Hablar del SGD y de los batches.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b="1"/>
          </a:p>
          <a:p>
            <a:pPr indent="0" lvl="0" marL="0" rtl="0" algn="l">
              <a:spcBef>
                <a:spcPts val="0"/>
              </a:spcBef>
              <a:spcAft>
                <a:spcPts val="0"/>
              </a:spcAft>
              <a:buNone/>
            </a:pPr>
            <a:r>
              <a:rPr lang="es" u="sng">
                <a:solidFill>
                  <a:schemeClr val="hlink"/>
                </a:solidFill>
                <a:hlinkClick r:id="rId2"/>
              </a:rPr>
              <a:t>https://ml-cheatsheet.readthedocs.io/en/latest/gradient_descent.html</a:t>
            </a:r>
            <a:endParaRPr/>
          </a:p>
          <a:p>
            <a:pPr indent="0" lvl="0" marL="0" rtl="0" algn="l">
              <a:spcBef>
                <a:spcPts val="0"/>
              </a:spcBef>
              <a:spcAft>
                <a:spcPts val="0"/>
              </a:spcAft>
              <a:buNone/>
            </a:pPr>
            <a:r>
              <a:rPr lang="es" u="sng">
                <a:solidFill>
                  <a:schemeClr val="hlink"/>
                </a:solidFill>
                <a:hlinkClick r:id="rId3"/>
              </a:rPr>
              <a:t>https://hackernoon.com/malicious-attacks-to-neural-networks-8b966793dfe1</a:t>
            </a:r>
            <a:endParaRPr/>
          </a:p>
          <a:p>
            <a:pPr indent="0" lvl="0" marL="0" rtl="0" algn="l">
              <a:spcBef>
                <a:spcPts val="0"/>
              </a:spcBef>
              <a:spcAft>
                <a:spcPts val="0"/>
              </a:spcAft>
              <a:buNone/>
            </a:pPr>
            <a:r>
              <a:rPr lang="es" u="sng">
                <a:solidFill>
                  <a:schemeClr val="hlink"/>
                </a:solidFill>
                <a:hlinkClick r:id="rId4"/>
              </a:rPr>
              <a:t>http://rasbt.github.io/mlxtend/user_guide/general_concepts/gradient-optimization/</a:t>
            </a:r>
            <a:endParaRPr/>
          </a:p>
          <a:p>
            <a:pPr indent="0" lvl="0" marL="0" rtl="0" algn="l">
              <a:spcBef>
                <a:spcPts val="0"/>
              </a:spcBef>
              <a:spcAft>
                <a:spcPts val="0"/>
              </a:spcAft>
              <a:buNone/>
            </a:pPr>
            <a:r>
              <a:rPr lang="es" u="sng">
                <a:solidFill>
                  <a:schemeClr val="hlink"/>
                </a:solidFill>
                <a:hlinkClick r:id="rId5"/>
              </a:rPr>
              <a:t>https://losslandscape.com/gallery/</a:t>
            </a:r>
            <a:endParaRPr/>
          </a:p>
          <a:p>
            <a:pPr indent="0" lvl="0" marL="0" rtl="0" algn="l">
              <a:spcBef>
                <a:spcPts val="0"/>
              </a:spcBef>
              <a:spcAft>
                <a:spcPts val="0"/>
              </a:spcAft>
              <a:buNone/>
            </a:pPr>
            <a:r>
              <a:rPr lang="es" u="sng">
                <a:solidFill>
                  <a:schemeClr val="hlink"/>
                </a:solidFill>
                <a:hlinkClick r:id="rId6"/>
              </a:rPr>
              <a:t>https://arxiv.org/pdf/1712.09913.pdf</a:t>
            </a:r>
            <a:endParaRPr/>
          </a:p>
          <a:p>
            <a:pPr indent="0" lvl="0" marL="0" rtl="0" algn="l">
              <a:spcBef>
                <a:spcPts val="0"/>
              </a:spcBef>
              <a:spcAft>
                <a:spcPts val="0"/>
              </a:spcAft>
              <a:buNone/>
            </a:pPr>
            <a:r>
              <a:rPr lang="es" u="sng">
                <a:solidFill>
                  <a:schemeClr val="hlink"/>
                </a:solidFill>
                <a:hlinkClick r:id="rId7"/>
              </a:rPr>
              <a:t>https://www.jeremyjordan.me/neural-networks-training/</a:t>
            </a:r>
            <a:endParaRPr/>
          </a:p>
          <a:p>
            <a:pPr indent="0" lvl="0" marL="0" rtl="0" algn="l">
              <a:spcBef>
                <a:spcPts val="0"/>
              </a:spcBef>
              <a:spcAft>
                <a:spcPts val="0"/>
              </a:spcAft>
              <a:buNone/>
            </a:pPr>
            <a:r>
              <a:rPr lang="es"/>
              <a:t>DEMO: </a:t>
            </a:r>
            <a:r>
              <a:rPr lang="es" u="sng">
                <a:solidFill>
                  <a:schemeClr val="hlink"/>
                </a:solidFill>
                <a:hlinkClick r:id="rId8"/>
              </a:rPr>
              <a:t>https://www.deeplearning.ai/ai-notes/optimization/</a:t>
            </a:r>
            <a:endParaRPr/>
          </a:p>
          <a:p>
            <a:pPr indent="0" lvl="0" marL="0" rtl="0" algn="l">
              <a:spcBef>
                <a:spcPts val="0"/>
              </a:spcBef>
              <a:spcAft>
                <a:spcPts val="0"/>
              </a:spcAft>
              <a:buNone/>
            </a:pPr>
            <a:r>
              <a:rPr lang="es" u="sng">
                <a:solidFill>
                  <a:schemeClr val="hlink"/>
                </a:solidFill>
                <a:hlinkClick r:id="rId9"/>
              </a:rPr>
              <a:t>https://www.youtube.com/watch?v=aircAruvnKk&amp;list=PLZHQObOWTQDNU6R1_67000Dx_ZCJB-3pi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56402b092_0_1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56402b092_0_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t>La visión artificial, o visión por computador, básicamente realiza el tratamiento de imágenes (vídeos) para realizar diferentes tipos de tareas. Las tareas más representativas son la detección de objetos, donde cada objeto es localizado y clasificado, la estimación de la posición de los puntos clave del cuerpo humano, la estimación de la densidad del cuerpo humano o la segmentación de objetos, donde cada píxel de la imagen es clasificado dentro de un conjunto de clases.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s"/>
              <a:t>Otro caso común es el seguimiento de objetos, en este caso de personas, donde cada una está identificada y se conoce su posición en todo momento, la trayectoria que ha seguido o si ha desaparecido del plano.</a:t>
            </a:r>
            <a:endParaRPr b="1"/>
          </a:p>
          <a:p>
            <a:pPr indent="0" lvl="0" marL="0" rtl="0" algn="l">
              <a:spcBef>
                <a:spcPts val="0"/>
              </a:spcBef>
              <a:spcAft>
                <a:spcPts val="0"/>
              </a:spcAft>
              <a:buNone/>
            </a:pPr>
            <a:r>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56402b092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56402b092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Sobrepaso al nivel humano.</a:t>
            </a:r>
            <a:endParaRPr b="1"/>
          </a:p>
          <a:p>
            <a:pPr indent="-298450" lvl="0" marL="457200" rtl="0" algn="l">
              <a:spcBef>
                <a:spcPts val="0"/>
              </a:spcBef>
              <a:spcAft>
                <a:spcPts val="0"/>
              </a:spcAft>
              <a:buSzPts val="1100"/>
              <a:buChar char="●"/>
            </a:pPr>
            <a:r>
              <a:rPr b="1" lang="es"/>
              <a:t>ILSVRC (ImageNet Large Scale Visual Recognition Challenge), una competición para, entre otras cosas, clasificar 1.2M imágenes entre 1000 clases (perro, </a:t>
            </a:r>
            <a:r>
              <a:rPr b="1" lang="es"/>
              <a:t>avión</a:t>
            </a:r>
            <a:r>
              <a:rPr b="1" lang="es"/>
              <a:t>, persona, …).</a:t>
            </a:r>
            <a:endParaRPr b="1"/>
          </a:p>
          <a:p>
            <a:pPr indent="-298450" lvl="0" marL="457200" rtl="0" algn="l">
              <a:spcBef>
                <a:spcPts val="0"/>
              </a:spcBef>
              <a:spcAft>
                <a:spcPts val="0"/>
              </a:spcAft>
              <a:buSzPts val="1100"/>
              <a:buChar char="●"/>
            </a:pPr>
            <a:r>
              <a:rPr b="1" lang="es"/>
              <a:t>DL desde 2012 con la irrupción de AlexNet.</a:t>
            </a:r>
            <a:endParaRPr b="1"/>
          </a:p>
          <a:p>
            <a:pPr indent="-298450" lvl="0" marL="457200" rtl="0" algn="l">
              <a:spcBef>
                <a:spcPts val="0"/>
              </a:spcBef>
              <a:spcAft>
                <a:spcPts val="0"/>
              </a:spcAft>
              <a:buSzPts val="1100"/>
              <a:buChar char="●"/>
            </a:pPr>
            <a:r>
              <a:rPr b="1" lang="es"/>
              <a:t>En esta tarea de clasificación (CLS), el er</a:t>
            </a:r>
            <a:r>
              <a:rPr b="1" lang="es"/>
              <a:t>ror humano se sitúa en torno al 5.1%, habiendo entrenado 100h. Antes de entrenar el error era de hasta un 15%. (Andrej Karpathy).</a:t>
            </a:r>
            <a:endParaRPr b="1"/>
          </a:p>
          <a:p>
            <a:pPr indent="-298450" lvl="0" marL="457200" rtl="0" algn="l">
              <a:spcBef>
                <a:spcPts val="0"/>
              </a:spcBef>
              <a:spcAft>
                <a:spcPts val="0"/>
              </a:spcAft>
              <a:buSzPts val="1100"/>
              <a:buChar char="●"/>
            </a:pPr>
            <a:r>
              <a:rPr b="1" lang="es" u="sng">
                <a:solidFill>
                  <a:schemeClr val="accent5"/>
                </a:solidFill>
                <a:hlinkClick r:id="rId2">
                  <a:extLst>
                    <a:ext uri="{A12FA001-AC4F-418D-AE19-62706E023703}">
                      <ahyp:hlinkClr val="tx"/>
                    </a:ext>
                  </a:extLst>
                </a:hlinkClick>
              </a:rPr>
              <a:t>http://image-net.org/challenges/talks_2017/ILSVRC2017_overview.pdf</a:t>
            </a:r>
            <a:endParaRPr b="1"/>
          </a:p>
          <a:p>
            <a:pPr indent="-298450" lvl="0" marL="457200" rtl="0" algn="l">
              <a:spcBef>
                <a:spcPts val="0"/>
              </a:spcBef>
              <a:spcAft>
                <a:spcPts val="0"/>
              </a:spcAft>
              <a:buSzPts val="1100"/>
              <a:buChar char="●"/>
            </a:pPr>
            <a:r>
              <a:rPr b="1" lang="es" u="sng">
                <a:solidFill>
                  <a:schemeClr val="accent5"/>
                </a:solidFill>
                <a:hlinkClick r:id="rId3">
                  <a:extLst>
                    <a:ext uri="{A12FA001-AC4F-418D-AE19-62706E023703}">
                      <ahyp:hlinkClr val="tx"/>
                    </a:ext>
                  </a:extLst>
                </a:hlinkClick>
              </a:rPr>
              <a:t>http://karpathy.github.io/2014/09/02/what-i-learned-from-competing-against-a-convnet-on-imagenet/</a:t>
            </a:r>
            <a:endParaRPr b="1"/>
          </a:p>
          <a:p>
            <a:pPr indent="-298450" lvl="0" marL="457200" rtl="0" algn="l">
              <a:spcBef>
                <a:spcPts val="0"/>
              </a:spcBef>
              <a:spcAft>
                <a:spcPts val="0"/>
              </a:spcAft>
              <a:buSzPts val="1100"/>
              <a:buChar char="●"/>
            </a:pPr>
            <a:r>
              <a:rPr b="1" lang="es"/>
              <a:t>En otro estudio también se comparan humanos con modelos de DL bajo diferentes condiciones de color, contraste o ruido: </a:t>
            </a:r>
            <a:r>
              <a:rPr b="1" lang="es" u="sng">
                <a:solidFill>
                  <a:schemeClr val="accent5"/>
                </a:solidFill>
                <a:hlinkClick r:id="rId4">
                  <a:extLst>
                    <a:ext uri="{A12FA001-AC4F-418D-AE19-62706E023703}">
                      <ahyp:hlinkClr val="tx"/>
                    </a:ext>
                  </a:extLst>
                </a:hlinkClick>
              </a:rPr>
              <a:t>https://arxiv.org/pdf/1706.06969.pdf</a:t>
            </a:r>
            <a:endParaRPr b="1"/>
          </a:p>
          <a:p>
            <a:pPr indent="-298450" lvl="0" marL="457200" rtl="0" algn="l">
              <a:spcBef>
                <a:spcPts val="0"/>
              </a:spcBef>
              <a:spcAft>
                <a:spcPts val="0"/>
              </a:spcAft>
              <a:buSzPts val="1100"/>
              <a:buChar char="●"/>
            </a:pPr>
            <a:r>
              <a:rPr b="1" lang="es"/>
              <a:t>Los humanos seguimos siendo mejores cuando hay oclusiones o ruido. Aunque esto cada vez es menos cierto gracias a mejores modelos y técnicas de aumentación (rotar, añadir ruido, etc). También, necesitamos menos datos en general para aprender.</a:t>
            </a:r>
            <a:endParaRPr b="1"/>
          </a:p>
          <a:p>
            <a:pPr indent="-298450" lvl="0" marL="457200" rtl="0" algn="l">
              <a:spcBef>
                <a:spcPts val="0"/>
              </a:spcBef>
              <a:spcAft>
                <a:spcPts val="0"/>
              </a:spcAft>
              <a:buSzPts val="1100"/>
              <a:buChar char="●"/>
            </a:pPr>
            <a:r>
              <a:rPr b="1" lang="es"/>
              <a:t>Otros campos dentro de la visión por computador donde se sobrepasó al humano hace ya unos años es en la verificación de cara o tareas médicas de identificación. En otros, se sigue avanzando año a año.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5"/>
              </a:rPr>
              <a:t>https://mariner-usa.com/deep-learning-vs-traditional-machine-vision/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34d3d0e2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34d3d0e2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También, ha aumentado considerablemente el interés. Puede verse esto en los nuevos conjuntos de datos, nuevas competiciones o el avivar estas, más interés en las conferencias, desarrollo de estudios, software, industria, etc.</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2"/>
              </a:rPr>
              <a:t>https://arxiv.org/ftp/arxiv/papers/1910/1910.13796.pdf</a:t>
            </a:r>
            <a:endParaRPr/>
          </a:p>
          <a:p>
            <a:pPr indent="0" lvl="0" marL="0" rtl="0" algn="l">
              <a:spcBef>
                <a:spcPts val="0"/>
              </a:spcBef>
              <a:spcAft>
                <a:spcPts val="0"/>
              </a:spcAft>
              <a:buNone/>
            </a:pPr>
            <a:r>
              <a:rPr lang="es" u="sng">
                <a:solidFill>
                  <a:schemeClr val="accent5"/>
                </a:solidFill>
                <a:hlinkClick r:id="rId3">
                  <a:extLst>
                    <a:ext uri="{A12FA001-AC4F-418D-AE19-62706E023703}">
                      <ahyp:hlinkClr val="tx"/>
                    </a:ext>
                  </a:extLst>
                </a:hlinkClick>
              </a:rPr>
              <a:t>https://mariner-usa.com/deep-learning-vs-traditional-machine-vision/</a:t>
            </a:r>
            <a:endParaRPr/>
          </a:p>
          <a:p>
            <a:pPr indent="0" lvl="0" marL="0" rtl="0" algn="l">
              <a:spcBef>
                <a:spcPts val="0"/>
              </a:spcBef>
              <a:spcAft>
                <a:spcPts val="0"/>
              </a:spcAft>
              <a:buNone/>
            </a:pPr>
            <a:r>
              <a:rPr lang="es" u="sng">
                <a:solidFill>
                  <a:schemeClr val="hlink"/>
                </a:solidFill>
                <a:hlinkClick r:id="rId4"/>
              </a:rPr>
              <a:t>https://naadispeaks.wordpress.com/2018/08/12/deep-learning-vs-traditional-computer-vision/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34d3d0e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34d3d0e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La manera de trabajar ha cambiado, ahora el trabajo se centra en el algoritmo. Se ha pasado de un enfoque en dos o más pasos a un enfoque llamado end-to-end.</a:t>
            </a:r>
            <a:endParaRPr b="1"/>
          </a:p>
          <a:p>
            <a:pPr indent="-298450" lvl="0" marL="457200" rtl="0" algn="l">
              <a:spcBef>
                <a:spcPts val="0"/>
              </a:spcBef>
              <a:spcAft>
                <a:spcPts val="0"/>
              </a:spcAft>
              <a:buSzPts val="1100"/>
              <a:buChar char="●"/>
            </a:pPr>
            <a:r>
              <a:rPr b="1" lang="es"/>
              <a:t>Las características que se necesitaban extraer para el propio algoritmo se aprenden automáticamente. Esto es una ventaja ya que, por un lado no hay que ser experto en la materia para saber qué extraer, y por otro, es más difícil aplicar un sesgo.</a:t>
            </a:r>
            <a:endParaRPr b="1"/>
          </a:p>
          <a:p>
            <a:pPr indent="-298450" lvl="0" marL="457200" rtl="0" algn="l">
              <a:spcBef>
                <a:spcPts val="0"/>
              </a:spcBef>
              <a:spcAft>
                <a:spcPts val="0"/>
              </a:spcAft>
              <a:buSzPts val="1100"/>
              <a:buChar char="●"/>
            </a:pPr>
            <a:r>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2"/>
              </a:rPr>
              <a:t>https://arxiv.org/ftp/arxiv/papers/1910/1910.13796.pdf</a:t>
            </a:r>
            <a:endParaRPr/>
          </a:p>
          <a:p>
            <a:pPr indent="0" lvl="0" marL="0" rtl="0" algn="l">
              <a:spcBef>
                <a:spcPts val="0"/>
              </a:spcBef>
              <a:spcAft>
                <a:spcPts val="0"/>
              </a:spcAft>
              <a:buNone/>
            </a:pPr>
            <a:r>
              <a:rPr lang="es" u="sng">
                <a:solidFill>
                  <a:schemeClr val="accent5"/>
                </a:solidFill>
                <a:hlinkClick r:id="rId3">
                  <a:extLst>
                    <a:ext uri="{A12FA001-AC4F-418D-AE19-62706E023703}">
                      <ahyp:hlinkClr val="tx"/>
                    </a:ext>
                  </a:extLst>
                </a:hlinkClick>
              </a:rPr>
              <a:t>https://mariner-usa.com/deep-learning-vs-traditional-machine-vision/</a:t>
            </a:r>
            <a:endParaRPr/>
          </a:p>
          <a:p>
            <a:pPr indent="0" lvl="0" marL="0" rtl="0" algn="l">
              <a:spcBef>
                <a:spcPts val="0"/>
              </a:spcBef>
              <a:spcAft>
                <a:spcPts val="0"/>
              </a:spcAft>
              <a:buNone/>
            </a:pPr>
            <a:r>
              <a:rPr lang="es" u="sng">
                <a:solidFill>
                  <a:schemeClr val="hlink"/>
                </a:solidFill>
                <a:hlinkClick r:id="rId4"/>
              </a:rPr>
              <a:t>https://naadispeaks.wordpress.com/2018/08/12/deep-learning-vs-traditional-computer-vision/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34d3d0e2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34d3d0e2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¿Qué es una imagen?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Una imagen no deja de ser una serie de píxeles, cada uno con un valor numérico. En este caso, una imagen en blanco y negro contiene un valor por píxel entre 0 y 255, siendo 0 el negro y 255 el blanco. Si fuera una imagen en color tendríamos los valores de cada canal, es decir uno para rojo, verde y azul.</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5cc22839a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5cc22839a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En la Visión Artificial tradicional se realizan diferentes técnicas, como por ejemplo la convolución, la cual es la multiplicación valor a valor usando un filtro (o kernel). Estos filtros se generan a mano y hay varios bien estudiados para realizar diferentes tareas. Como ejemplo, tenemos el filtro gaussiano, el cual emborrona una imagen (podríamos decir que elimina ruido), o un filtro simple de detección de bordes.</a:t>
            </a:r>
            <a:endParaRPr b="1"/>
          </a:p>
          <a:p>
            <a:pPr indent="-298450" lvl="0" marL="457200" rtl="0" algn="l">
              <a:spcBef>
                <a:spcPts val="0"/>
              </a:spcBef>
              <a:spcAft>
                <a:spcPts val="0"/>
              </a:spcAft>
              <a:buSzPts val="1100"/>
              <a:buChar char="●"/>
            </a:pPr>
            <a:r>
              <a:rPr b="1" lang="es"/>
              <a:t>Como ejemplo, en el caso de la clasificación, se realiza una serie de preproceso de la imágen, luego se extraen una serie de características utilizando diferentes operaciones, como las de convolución, y posteriormente se pasan estas características a un clasificador de Machine Learning.</a:t>
            </a:r>
            <a:endParaRPr b="1"/>
          </a:p>
          <a:p>
            <a:pPr indent="-298450" lvl="0" marL="457200" rtl="0" algn="l">
              <a:spcBef>
                <a:spcPts val="0"/>
              </a:spcBef>
              <a:spcAft>
                <a:spcPts val="0"/>
              </a:spcAft>
              <a:buSzPts val="1100"/>
              <a:buChar char="●"/>
            </a:pPr>
            <a:r>
              <a:rPr b="1" lang="es"/>
              <a:t>Recordad sobretodo la convolución, su generación a mano, y el cómo se realiza una clasificación ya que luego veremos qué pasa en el caso del Deep Learning.</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2"/>
              </a:rPr>
              <a:t>https://mc.ai/convolution-operation-comprehensive-guide/</a:t>
            </a:r>
            <a:endParaRPr/>
          </a:p>
          <a:p>
            <a:pPr indent="0" lvl="0" marL="0" rtl="0" algn="l">
              <a:spcBef>
                <a:spcPts val="0"/>
              </a:spcBef>
              <a:spcAft>
                <a:spcPts val="0"/>
              </a:spcAft>
              <a:buNone/>
            </a:pPr>
            <a:r>
              <a:rPr lang="es" u="sng">
                <a:solidFill>
                  <a:schemeClr val="hlink"/>
                </a:solidFill>
                <a:hlinkClick r:id="rId3"/>
              </a:rPr>
              <a:t>https://en.wikipedia.org/wiki/Kernel_(image_processing)#Convolution</a:t>
            </a:r>
            <a:endParaRPr/>
          </a:p>
          <a:p>
            <a:pPr indent="0" lvl="0" marL="0" rtl="0" algn="l">
              <a:spcBef>
                <a:spcPts val="0"/>
              </a:spcBef>
              <a:spcAft>
                <a:spcPts val="0"/>
              </a:spcAft>
              <a:buNone/>
            </a:pPr>
            <a:r>
              <a:rPr lang="es" u="sng">
                <a:solidFill>
                  <a:schemeClr val="hlink"/>
                </a:solidFill>
                <a:hlinkClick r:id="rId4"/>
              </a:rPr>
              <a:t>https://aishack.in/tutorials/image-convolution-examples/</a:t>
            </a:r>
            <a:endParaRPr/>
          </a:p>
          <a:p>
            <a:pPr indent="0" lvl="0" marL="0" rtl="0" algn="l">
              <a:spcBef>
                <a:spcPts val="0"/>
              </a:spcBef>
              <a:spcAft>
                <a:spcPts val="0"/>
              </a:spcAft>
              <a:buNone/>
            </a:pPr>
            <a:r>
              <a:rPr lang="es" u="sng">
                <a:solidFill>
                  <a:schemeClr val="hlink"/>
                </a:solidFill>
                <a:hlinkClick r:id="rId5"/>
              </a:rPr>
              <a:t>https://www.learnopencv.com/image-recognition-and-object-detection-part1/</a:t>
            </a:r>
            <a:endParaRPr/>
          </a:p>
          <a:p>
            <a:pPr indent="0" lvl="0" marL="0" rtl="0" algn="l">
              <a:spcBef>
                <a:spcPts val="0"/>
              </a:spcBef>
              <a:spcAft>
                <a:spcPts val="0"/>
              </a:spcAft>
              <a:buNone/>
            </a:pPr>
            <a:r>
              <a:rPr lang="es" u="sng">
                <a:solidFill>
                  <a:schemeClr val="hlink"/>
                </a:solidFill>
                <a:hlinkClick r:id="rId6"/>
              </a:rPr>
              <a:t>https://iq.opengenus.org/object-detection-with-histogram-of-oriented-gradients-hog/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5cc22839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5cc22839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Esta sería una forma de trabajar con imágenes para realizar una clasificación por medio de redes neuronales profundas. Una imágen no deja de ser una serie de píxeles, cada uno con un valor numérico. En este caso, con una imágen en blanco y negro, tenemos un valor por píxel de entre 0 y 255, siendo 0 el negro. Al ser una imágen de 28x28 tenemos 784 valores. Estos, se aplanan en un vector y son pasados a la red neuronal para que realice una clasificación (o para el entrenamiento como hemos visto).</a:t>
            </a:r>
            <a:endParaRPr b="1"/>
          </a:p>
          <a:p>
            <a:pPr indent="-298450" lvl="0" marL="457200" rtl="0" algn="l">
              <a:spcBef>
                <a:spcPts val="0"/>
              </a:spcBef>
              <a:spcAft>
                <a:spcPts val="0"/>
              </a:spcAft>
              <a:buSzPts val="1100"/>
              <a:buChar char="●"/>
            </a:pPr>
            <a:r>
              <a:rPr b="1" lang="es"/>
              <a:t>Considerando el número de parámetros necesarios para realizar este clasificador, imaginemos los parámetros necesarios para clasificar una imagen a color, con 3 capas para rojo, azul y verde, y de un tamaño normal. Esto es un problema ya que es costoso a nivel computacional.</a:t>
            </a:r>
            <a:endParaRPr b="1"/>
          </a:p>
          <a:p>
            <a:pPr indent="-298450" lvl="0" marL="457200" rtl="0" algn="l">
              <a:spcBef>
                <a:spcPts val="0"/>
              </a:spcBef>
              <a:spcAft>
                <a:spcPts val="0"/>
              </a:spcAft>
              <a:buSzPts val="1100"/>
              <a:buChar char="●"/>
            </a:pPr>
            <a:r>
              <a:rPr b="1" lang="es"/>
              <a:t>Otro problema es que se pierde la relación espacial al realizar el aplanado.</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2"/>
              </a:rPr>
              <a:t>https://planetachatbot.com/deep-learning-f%C3%A1cil-con-deepcognition-9af43b2319ba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473a4d13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473a4d13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56402b092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56402b092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AI e</a:t>
            </a:r>
            <a:r>
              <a:rPr b="1" lang="es"/>
              <a:t>s un área de estudio con diferentes líneas de investigación y soluciones.</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b="1"/>
          </a:p>
          <a:p>
            <a:pPr indent="0" lvl="0" marL="0" rtl="0" algn="l">
              <a:spcBef>
                <a:spcPts val="0"/>
              </a:spcBef>
              <a:spcAft>
                <a:spcPts val="0"/>
              </a:spcAft>
              <a:buNone/>
            </a:pPr>
            <a:r>
              <a:rPr lang="es" u="sng">
                <a:solidFill>
                  <a:schemeClr val="hlink"/>
                </a:solidFill>
                <a:hlinkClick r:id="rId2"/>
              </a:rPr>
              <a:t>https://master-iesc-angers.com/artificial-intelligence-machine-learning-and-deep-learning-same-context-different-concepts/</a:t>
            </a:r>
            <a:endParaRPr/>
          </a:p>
          <a:p>
            <a:pPr indent="0" lvl="0" marL="0" rtl="0" algn="l">
              <a:spcBef>
                <a:spcPts val="0"/>
              </a:spcBef>
              <a:spcAft>
                <a:spcPts val="0"/>
              </a:spcAft>
              <a:buNone/>
            </a:pPr>
            <a:r>
              <a:rPr lang="es" u="sng">
                <a:solidFill>
                  <a:schemeClr val="accent5"/>
                </a:solidFill>
                <a:hlinkClick r:id="rId3">
                  <a:extLst>
                    <a:ext uri="{A12FA001-AC4F-418D-AE19-62706E023703}">
                      <ahyp:hlinkClr val="tx"/>
                    </a:ext>
                  </a:extLst>
                </a:hlinkClick>
              </a:rPr>
              <a:t>https://en.wikipedia.org/wiki/Artificial_intelligence</a:t>
            </a:r>
            <a:endParaRPr/>
          </a:p>
          <a:p>
            <a:pPr indent="0" lvl="0" marL="0" rtl="0" algn="l">
              <a:spcBef>
                <a:spcPts val="0"/>
              </a:spcBef>
              <a:spcAft>
                <a:spcPts val="0"/>
              </a:spcAft>
              <a:buNone/>
            </a:pPr>
            <a:r>
              <a:rPr lang="es" u="sng">
                <a:solidFill>
                  <a:schemeClr val="hlink"/>
                </a:solidFill>
                <a:hlinkClick r:id="rId4"/>
              </a:rPr>
              <a:t>https://data-flair.training/blogs/python-ai-tutorial/</a:t>
            </a:r>
            <a:endParaRPr/>
          </a:p>
          <a:p>
            <a:pPr indent="0" lvl="0" marL="0" rtl="0" algn="l">
              <a:spcBef>
                <a:spcPts val="0"/>
              </a:spcBef>
              <a:spcAft>
                <a:spcPts val="0"/>
              </a:spcAft>
              <a:buNone/>
            </a:pPr>
            <a:r>
              <a:rPr lang="es" u="sng">
                <a:solidFill>
                  <a:schemeClr val="hlink"/>
                </a:solidFill>
                <a:hlinkClick r:id="rId5"/>
              </a:rPr>
              <a:t>https://www.forbes.com/sites/cognitiveworld/2018/08/22/ai-knowledge-map-how-to-classify-ai-technologies/#72eddd107773</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59ab6985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59ab6985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La solución más extendida a esto son las redes neuronales convolucionales. Una capa convolucional no es más que una serie de filtros (o kernels) como el que hemos visto anteriormente, los cuales extraen características importantes de la imágen o de capas anteriores.</a:t>
            </a:r>
            <a:endParaRPr b="1"/>
          </a:p>
          <a:p>
            <a:pPr indent="-298450" lvl="0" marL="457200" rtl="0" algn="l">
              <a:spcBef>
                <a:spcPts val="0"/>
              </a:spcBef>
              <a:spcAft>
                <a:spcPts val="0"/>
              </a:spcAft>
              <a:buSzPts val="1100"/>
              <a:buChar char="●"/>
            </a:pPr>
            <a:r>
              <a:rPr b="1" lang="es"/>
              <a:t>Estas redes aprenden igual que las otras, ya que tienen también parámetros por aprender, son los propios de los filtros.</a:t>
            </a:r>
            <a:endParaRPr b="1"/>
          </a:p>
          <a:p>
            <a:pPr indent="-298450" lvl="0" marL="457200" rtl="0" algn="l">
              <a:spcBef>
                <a:spcPts val="0"/>
              </a:spcBef>
              <a:spcAft>
                <a:spcPts val="0"/>
              </a:spcAft>
              <a:buSzPts val="1100"/>
              <a:buChar char="●"/>
            </a:pPr>
            <a:r>
              <a:rPr b="1" lang="es"/>
              <a:t>En estas redes también existen otras capas, llamadas de pooling, las cuales simplifican (o reducen) el tamaño.</a:t>
            </a:r>
            <a:endParaRPr b="1"/>
          </a:p>
          <a:p>
            <a:pPr indent="-298450" lvl="0" marL="457200" rtl="0" algn="l">
              <a:spcBef>
                <a:spcPts val="0"/>
              </a:spcBef>
              <a:spcAft>
                <a:spcPts val="0"/>
              </a:spcAft>
              <a:buSzPts val="1100"/>
              <a:buChar char="●"/>
            </a:pPr>
            <a:r>
              <a:rPr b="1" lang="es"/>
              <a:t>Todo este conjunto se suele llamar extractor de características ya que, al final de todo ello, se añade algo dependiendo de la tarea a realizar. Por ejemplo, en este caso, en la última capa, se realiza un aplanado de las características y se añade una red neuronal habitual para clasificar.</a:t>
            </a:r>
            <a:endParaRPr b="1"/>
          </a:p>
          <a:p>
            <a:pPr indent="-298450" lvl="0" marL="457200" rtl="0" algn="l">
              <a:spcBef>
                <a:spcPts val="0"/>
              </a:spcBef>
              <a:spcAft>
                <a:spcPts val="0"/>
              </a:spcAft>
              <a:buSzPts val="1100"/>
              <a:buChar char="●"/>
            </a:pPr>
            <a:r>
              <a:rPr b="1" lang="es"/>
              <a:t>Este tipo de arquitecturas, comparativamente requiere de un número considerablemente menor que las redes neuronales.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2"/>
              </a:rPr>
              <a:t>https://planetachatbot.com/deep-learning-f%C3%A1cil-con-deepcognition-9af43b2319ba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79929e7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79929e7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Se puede llegar a ver qué aprende (o en qué se fija) una capa convolucional. Diferentes estudios muestran que a medida que se avanza en el extractor se componen filtros que derivan en formas más complejas.</a:t>
            </a:r>
            <a:endParaRPr b="1"/>
          </a:p>
          <a:p>
            <a:pPr indent="-298450" lvl="0" marL="457200" rtl="0" algn="l">
              <a:spcBef>
                <a:spcPts val="0"/>
              </a:spcBef>
              <a:spcAft>
                <a:spcPts val="0"/>
              </a:spcAft>
              <a:buSzPts val="1100"/>
              <a:buChar char="●"/>
            </a:pPr>
            <a:r>
              <a:rPr b="1" lang="es"/>
              <a:t>También, áreas de interés actual, como la explicabilidad y la ética en Deep Learning han favorecido el desarrollo de técnicas que identifiquen, dada una imágen, qué es de interés para la red en su tarea particular. Por ejemplo, en una tarea de clasificación, podemos ver que hay un sesgo para la detección de doctor o enfermera. Estos sesgos se introducen a partir de los propios datos. Explicar tema afroamericanos en USA.</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2"/>
              </a:rPr>
              <a:t>https://cs.nyu.edu/~fergus/papers/zeilerECCV2014.pdf</a:t>
            </a:r>
            <a:endParaRPr/>
          </a:p>
          <a:p>
            <a:pPr indent="0" lvl="0" marL="0" rtl="0" algn="l">
              <a:spcBef>
                <a:spcPts val="0"/>
              </a:spcBef>
              <a:spcAft>
                <a:spcPts val="0"/>
              </a:spcAft>
              <a:buNone/>
            </a:pPr>
            <a:r>
              <a:rPr lang="es" u="sng">
                <a:solidFill>
                  <a:schemeClr val="hlink"/>
                </a:solidFill>
                <a:hlinkClick r:id="rId3"/>
              </a:rPr>
              <a:t>https://arxiv.org/pdf/1610.02391.pdf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34d3d0e2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34d3d0e2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Aquí podemos ver dos ejemplos de ello. El primero, muestra la tarea de clasificación anterior, donde se clasifican números del 0 al 9 escritos a mano. Estos números pasan por 2 capas convolucionales, cada una con una serie de filtros que generan diferentes mapas de características. Después de la segunda capa se realiza una clasificación mediante una red neuronal MLP.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En el segundo ejemplo, podemos ver algunas activaciones de algunas capas de la arquitectura anterior para la tarea de clasificación de frutas y verduras.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5cc22839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5cc22839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Como habéis visto, las redes neuronales requieren muchos datos para funcionar bien. Entonces, nos podemos hacer la pregunta de cuánto puede costarme entrenar un algoritmo si necesito decenas de miles, o incluso millones de, por ejemplo, imágenes. Os doy la respuesta, semanas. Esto con una GPU, aunque sea la mejor del mercado.</a:t>
            </a:r>
            <a:endParaRPr b="1"/>
          </a:p>
          <a:p>
            <a:pPr indent="-298450" lvl="0" marL="457200" rtl="0" algn="l">
              <a:spcBef>
                <a:spcPts val="0"/>
              </a:spcBef>
              <a:spcAft>
                <a:spcPts val="0"/>
              </a:spcAft>
              <a:buSzPts val="1100"/>
              <a:buChar char="●"/>
            </a:pPr>
            <a:r>
              <a:rPr b="1" lang="es"/>
              <a:t>Existe una técnica llamada transfer learning que nos permite ahorrarnos gran parte de este trabajo. Esta técnica consiste en aprovechar lo que ha aprendido por un algoritmo para realizar una tarea en concreto, por ejemplo, un algoritmo que haya aprendido a clasificar las 1000 clases de ImageNet, con sus 1.2 millones de imágenes, y transferir este conocimiento a otra tarea que queramos lograr, por ejemplo, detectar si un obrero lleva o no casco. ¿Esto qué implica? Pues que nosotros simplemente necesitamos entrenar el algoritmo con pocas imágenes (incluso en ocasiones debajo de 100). Tened en cuenta que para generar un conjunto de datos nuevo, siguiendo el ejemplo de los cascos, conseguir unas 100 imágenes donde aparezcan obreros con casco y obreros sin casco y etiquetarlas, es decir, definir por ejemplo qué obrero lleva o no casco, es una tarea muy pesada, además de repetitiva.</a:t>
            </a:r>
            <a:endParaRPr b="1"/>
          </a:p>
          <a:p>
            <a:pPr indent="-298450" lvl="0" marL="457200" rtl="0" algn="l">
              <a:spcBef>
                <a:spcPts val="0"/>
              </a:spcBef>
              <a:spcAft>
                <a:spcPts val="0"/>
              </a:spcAft>
              <a:buSzPts val="1100"/>
              <a:buChar char="●"/>
            </a:pPr>
            <a:r>
              <a:rPr b="1" lang="es"/>
              <a:t>¿Qué significa transferir este conocimiento? Significa, como se vé en el ejemplo, cambiar ciertas capas, como en el caso del clasificador que hay al final de este extractor. Si seguimos con el ejemplo, el clasificador de ImageNet tendría 1000 salidas, una por cada clase, y el clasificador de obreros con casco tendría una salida. Posteriormente podríamos de congelar varias capas para el entrenamiento. Congelar, significa que los pesos que contienen esas capas congeladas no van a ser modificados en el paso de back-propagation. De esta forma, aprovecharíamos aquellos filtros para generar características que se han aprendido a partir de ImageNet y entrenaríamos sólo la parte del clasificador. También podemos probar de descongelar varias capas y dejar que estas aprendan a partir de lo que saben.</a:t>
            </a:r>
            <a:endParaRPr b="1"/>
          </a:p>
          <a:p>
            <a:pPr indent="-298450" lvl="0" marL="457200" rtl="0" algn="l">
              <a:spcBef>
                <a:spcPts val="0"/>
              </a:spcBef>
              <a:spcAft>
                <a:spcPts val="0"/>
              </a:spcAft>
              <a:buSzPts val="1100"/>
              <a:buChar char="●"/>
            </a:pPr>
            <a:r>
              <a:rPr b="1" lang="es"/>
              <a:t>Esto se puede lograr gracias a que suele ser fácil encontrar un algoritmo que queramos utilizar ya entrenado con alguno de los conjuntos de datos enormes. Estos conjuntos de datos suelen servir para comparar unos algoritmos con otros, por ello es fácil encontrar un algoritmo ya entrenado con estos.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accent5"/>
                </a:solidFill>
                <a:hlinkClick r:id="rId2">
                  <a:extLst>
                    <a:ext uri="{A12FA001-AC4F-418D-AE19-62706E023703}">
                      <ahyp:hlinkClr val="tx"/>
                    </a:ext>
                  </a:extLst>
                </a:hlinkClick>
              </a:rPr>
              <a:t>https://blogs.nvidia.com/blog/2016/01/12/accelerating-ai-artificial-intelligence-gpus/</a:t>
            </a:r>
            <a:endParaRPr/>
          </a:p>
          <a:p>
            <a:pPr indent="0" lvl="0" marL="0" rtl="0" algn="l">
              <a:spcBef>
                <a:spcPts val="0"/>
              </a:spcBef>
              <a:spcAft>
                <a:spcPts val="0"/>
              </a:spcAft>
              <a:buNone/>
            </a:pPr>
            <a:r>
              <a:rPr lang="es" u="sng">
                <a:solidFill>
                  <a:schemeClr val="accent5"/>
                </a:solidFill>
                <a:hlinkClick r:id="rId3">
                  <a:extLst>
                    <a:ext uri="{A12FA001-AC4F-418D-AE19-62706E023703}">
                      <ahyp:hlinkClr val="tx"/>
                    </a:ext>
                  </a:extLst>
                </a:hlinkClick>
              </a:rPr>
              <a:t>https://developer.nvidia.com/cudnn</a:t>
            </a:r>
            <a:endParaRPr/>
          </a:p>
          <a:p>
            <a:pPr indent="0" lvl="0" marL="0" rtl="0" algn="l">
              <a:spcBef>
                <a:spcPts val="0"/>
              </a:spcBef>
              <a:spcAft>
                <a:spcPts val="0"/>
              </a:spcAft>
              <a:buNone/>
            </a:pPr>
            <a:r>
              <a:rPr lang="es" u="sng">
                <a:solidFill>
                  <a:schemeClr val="accent5"/>
                </a:solidFill>
                <a:hlinkClick r:id="rId4">
                  <a:extLst>
                    <a:ext uri="{A12FA001-AC4F-418D-AE19-62706E023703}">
                      <ahyp:hlinkClr val="tx"/>
                    </a:ext>
                  </a:extLst>
                </a:hlinkClick>
              </a:rPr>
              <a:t>https://openai.com/blog/ai-and-efficiency/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34d3d0e2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34d3d0e2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t>Uso de los EPI: el uso del casco, chaleco, arnés al estar en altura, botas, etc.</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s"/>
              <a:t>Exposición a riesgos: Estáticos, como por ejemplo un espacio donde puede producirse una caída, o dinámicos, como por ejemplo la interacción entre el uso de maquinaria pesada y el resto de trabajadores.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s"/>
              <a:t>Falta de seguimiento de procedimientos: como por ejemplo el cómo usar una escalera.</a:t>
            </a:r>
            <a:endParaRPr b="1"/>
          </a:p>
          <a:p>
            <a:pPr indent="0" lvl="0" marL="0" rtl="0" algn="l">
              <a:spcBef>
                <a:spcPts val="0"/>
              </a:spcBef>
              <a:spcAft>
                <a:spcPts val="0"/>
              </a:spcAft>
              <a:buNone/>
            </a:pPr>
            <a:r>
              <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56402b092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56402b092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79929e76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79929e76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79929e76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79929e76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https://storage.googleapis.com/tfjs-models/demos/posenet/camera.html</a:t>
            </a:r>
            <a:endParaRPr/>
          </a:p>
          <a:p>
            <a:pPr indent="0" lvl="0" marL="0" rtl="0" algn="l">
              <a:spcBef>
                <a:spcPts val="0"/>
              </a:spcBef>
              <a:spcAft>
                <a:spcPts val="0"/>
              </a:spcAft>
              <a:buNone/>
            </a:pPr>
            <a:r>
              <a:rPr lang="es" u="sng">
                <a:solidFill>
                  <a:schemeClr val="hlink"/>
                </a:solidFill>
                <a:hlinkClick r:id="rId3"/>
              </a:rPr>
              <a:t>https://handsfree.js.org/#quickstart-workflow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41c47030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c41c47030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707e8525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707e8525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rgbClr val="FF5252"/>
                </a:solidFill>
                <a:hlinkClick r:id="rId2">
                  <a:extLst>
                    <a:ext uri="{A12FA001-AC4F-418D-AE19-62706E023703}">
                      <ahyp:hlinkClr val="tx"/>
                    </a:ext>
                  </a:extLst>
                </a:hlinkClick>
              </a:rPr>
              <a:t>https://storage.googleapis.com/tfjs-models/demos/facemesh/index.html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753d81c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753d81c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Machine Learning es una de la soluciones dentro de la Inteligencia Artificial.</a:t>
            </a:r>
            <a:endParaRPr b="1"/>
          </a:p>
          <a:p>
            <a:pPr indent="-298450" lvl="0" marL="457200" rtl="0" algn="l">
              <a:spcBef>
                <a:spcPts val="0"/>
              </a:spcBef>
              <a:spcAft>
                <a:spcPts val="0"/>
              </a:spcAft>
              <a:buSzPts val="1100"/>
              <a:buChar char="●"/>
            </a:pPr>
            <a:r>
              <a:rPr b="1" lang="es"/>
              <a:t>Los tipos de entrenamientos más utilizados son los </a:t>
            </a:r>
            <a:r>
              <a:rPr b="1" lang="es" u="sng"/>
              <a:t>supervisados</a:t>
            </a:r>
            <a:r>
              <a:rPr b="1" lang="es"/>
              <a:t>. Para este tipo de entrenamiento contamos con una serie de variables de entrada y el valor o valores esperados de salida. Por ejemplo, si entrenamos un algoritmo para predecir el precio de una casa, hemos de contar con una serie de variables de entrada, como el número de habitaciones, el número de plantas, los metros cuadrados, etc, y el precio de la casa. El algoritmo aprenderá a partir de varias de estas instancias de variables y salida y, una vez entrenado, cuando le entremos una nueva instancia con estas mismas variables para predecir el precio de una nueva casa, este nos devolverá el precio con una determinada precisión.</a:t>
            </a:r>
            <a:endParaRPr b="1"/>
          </a:p>
          <a:p>
            <a:pPr indent="-298450" lvl="0" marL="457200" rtl="0" algn="l">
              <a:spcBef>
                <a:spcPts val="0"/>
              </a:spcBef>
              <a:spcAft>
                <a:spcPts val="0"/>
              </a:spcAft>
              <a:buSzPts val="1100"/>
              <a:buChar char="●"/>
            </a:pPr>
            <a:r>
              <a:rPr b="1" lang="es"/>
              <a:t>Dentro de los supervisados, </a:t>
            </a:r>
            <a:r>
              <a:rPr b="1" lang="es"/>
              <a:t>existe la clasificación entre clases de elementos y la regresión de valores reales.</a:t>
            </a:r>
            <a:endParaRPr b="1"/>
          </a:p>
          <a:p>
            <a:pPr indent="-298450" lvl="0" marL="457200" rtl="0" algn="l">
              <a:spcBef>
                <a:spcPts val="0"/>
              </a:spcBef>
              <a:spcAft>
                <a:spcPts val="0"/>
              </a:spcAft>
              <a:buSzPts val="1100"/>
              <a:buChar char="●"/>
            </a:pPr>
            <a:r>
              <a:rPr b="1" lang="es"/>
              <a:t>En los no supervisados, los datos de entrenamiento no tienen el valor esperado de salida. Se utilizan para separar por grupos, reducir dimensiones, etc.</a:t>
            </a:r>
            <a:endParaRPr b="1"/>
          </a:p>
          <a:p>
            <a:pPr indent="-298450" lvl="0" marL="457200" rtl="0" algn="l">
              <a:spcBef>
                <a:spcPts val="0"/>
              </a:spcBef>
              <a:spcAft>
                <a:spcPts val="0"/>
              </a:spcAft>
              <a:buSzPts val="1100"/>
              <a:buChar char="●"/>
            </a:pPr>
            <a:r>
              <a:rPr b="1" lang="es"/>
              <a:t>El reforzado se asemeja a cómo aprende un ser humano, por ejemplo, un bebé al aprender a caminar, al caerse aprende de esa situación, entonces recibe un refuerzo negativo.</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b="1"/>
          </a:p>
          <a:p>
            <a:pPr indent="0" lvl="0" marL="0" rtl="0" algn="l">
              <a:spcBef>
                <a:spcPts val="0"/>
              </a:spcBef>
              <a:spcAft>
                <a:spcPts val="0"/>
              </a:spcAft>
              <a:buNone/>
            </a:pPr>
            <a:r>
              <a:rPr lang="es" u="sng">
                <a:solidFill>
                  <a:schemeClr val="hlink"/>
                </a:solidFill>
                <a:hlinkClick r:id="rId2"/>
              </a:rPr>
              <a:t>https://master-iesc-angers.com/artificial-intelligence-machine-learning-and-deep-learning-same-context-different-concepts/</a:t>
            </a:r>
            <a:endParaRPr/>
          </a:p>
          <a:p>
            <a:pPr indent="0" lvl="0" marL="0" rtl="0" algn="l">
              <a:spcBef>
                <a:spcPts val="0"/>
              </a:spcBef>
              <a:spcAft>
                <a:spcPts val="0"/>
              </a:spcAft>
              <a:buNone/>
            </a:pPr>
            <a:r>
              <a:rPr lang="es" u="sng">
                <a:solidFill>
                  <a:schemeClr val="hlink"/>
                </a:solidFill>
                <a:hlinkClick r:id="rId3"/>
              </a:rPr>
              <a:t>https://searchenterpriseai.techtarget.com/definition/AI-Artificial-Intelligence</a:t>
            </a:r>
            <a:endParaRPr/>
          </a:p>
          <a:p>
            <a:pPr indent="0" lvl="0" marL="0" rtl="0" algn="l">
              <a:spcBef>
                <a:spcPts val="0"/>
              </a:spcBef>
              <a:spcAft>
                <a:spcPts val="0"/>
              </a:spcAft>
              <a:buNone/>
            </a:pPr>
            <a:r>
              <a:rPr lang="es" u="sng">
                <a:solidFill>
                  <a:schemeClr val="hlink"/>
                </a:solidFill>
                <a:hlinkClick r:id="rId4"/>
              </a:rPr>
              <a:t>https://towardsdatascience.com/supervised-vs-unsupervised-learning-14f68e32ea8d</a:t>
            </a:r>
            <a:endParaRPr/>
          </a:p>
          <a:p>
            <a:pPr indent="0" lvl="0" marL="0" rtl="0" algn="l">
              <a:spcBef>
                <a:spcPts val="0"/>
              </a:spcBef>
              <a:spcAft>
                <a:spcPts val="0"/>
              </a:spcAft>
              <a:buNone/>
            </a:pPr>
            <a:r>
              <a:rPr lang="es" u="sng">
                <a:solidFill>
                  <a:schemeClr val="hlink"/>
                </a:solidFill>
                <a:hlinkClick r:id="rId5"/>
              </a:rPr>
              <a:t>https://www.extrahop.com/company/blog/2019/supervised-vs-unsupervised-machine-learning-for-network-threat-detection/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56402b092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56402b092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FUENTES</a:t>
            </a:r>
            <a:endParaRPr b="1"/>
          </a:p>
          <a:p>
            <a:pPr indent="0" lvl="0" marL="0" rtl="0" algn="l">
              <a:lnSpc>
                <a:spcPct val="115000"/>
              </a:lnSpc>
              <a:spcBef>
                <a:spcPts val="0"/>
              </a:spcBef>
              <a:spcAft>
                <a:spcPts val="0"/>
              </a:spcAft>
              <a:buNone/>
            </a:pPr>
            <a:r>
              <a:rPr lang="es" u="sng">
                <a:solidFill>
                  <a:schemeClr val="accent5"/>
                </a:solidFill>
                <a:hlinkClick r:id="rId2">
                  <a:extLst>
                    <a:ext uri="{A12FA001-AC4F-418D-AE19-62706E023703}">
                      <ahyp:hlinkClr val="tx"/>
                    </a:ext>
                  </a:extLst>
                </a:hlinkClick>
              </a:rPr>
              <a:t>https://www.altexsoft.com/blog/datascience/comparing-machine-learning-as-a-service-amazon-microsoft-azure-google-cloud-ai-ibm-watson/</a:t>
            </a:r>
            <a:endParaRPr/>
          </a:p>
          <a:p>
            <a:pPr indent="0" lvl="0" marL="0" rtl="0" algn="l">
              <a:lnSpc>
                <a:spcPct val="115000"/>
              </a:lnSpc>
              <a:spcBef>
                <a:spcPts val="1600"/>
              </a:spcBef>
              <a:spcAft>
                <a:spcPts val="0"/>
              </a:spcAft>
              <a:buNone/>
            </a:pPr>
            <a:r>
              <a:rPr lang="es" u="sng">
                <a:solidFill>
                  <a:schemeClr val="hlink"/>
                </a:solidFill>
                <a:hlinkClick r:id="rId3"/>
              </a:rPr>
              <a:t>https://github.com/facebookresearch/detectron2</a:t>
            </a:r>
            <a:r>
              <a:rPr lang="es"/>
              <a:t> (pytorch)</a:t>
            </a:r>
            <a:endParaRPr/>
          </a:p>
          <a:p>
            <a:pPr indent="0" lvl="0" marL="0" rtl="0" algn="l">
              <a:lnSpc>
                <a:spcPct val="115000"/>
              </a:lnSpc>
              <a:spcBef>
                <a:spcPts val="1600"/>
              </a:spcBef>
              <a:spcAft>
                <a:spcPts val="1600"/>
              </a:spcAft>
              <a:buNone/>
            </a:pPr>
            <a:r>
              <a:rPr lang="es" u="sng">
                <a:solidFill>
                  <a:schemeClr val="hlink"/>
                </a:solidFill>
                <a:hlinkClick r:id="rId4"/>
              </a:rPr>
              <a:t>https://github.com/tensorflow/models/tree/master/research/object_detection</a:t>
            </a:r>
            <a:r>
              <a:rPr lang="es"/>
              <a:t> (tf)</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79929e76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79929e76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8753d81cd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753d81cd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Antes de avanzar en el Deep Learning, hemos de conocer la redes neuronales artificiales, un algoritmo más del Machine Learning. Estas redes neuronales están basadas en el cerebro humano, concretamente en sus neuronas y las interconexiones que tienen.</a:t>
            </a:r>
            <a:endParaRPr b="1"/>
          </a:p>
          <a:p>
            <a:pPr indent="-298450" lvl="0" marL="457200" rtl="0" algn="l">
              <a:spcBef>
                <a:spcPts val="0"/>
              </a:spcBef>
              <a:spcAft>
                <a:spcPts val="0"/>
              </a:spcAft>
              <a:buSzPts val="1100"/>
              <a:buChar char="●"/>
            </a:pPr>
            <a:r>
              <a:rPr b="1" lang="es"/>
              <a:t>Una neurona artificial, al igual que ocurre con una neurona biológica, obtiene una serie de datos de entrada, realiza una serie de operaciones y arroja una serie de datos.</a:t>
            </a:r>
            <a:endParaRPr b="1"/>
          </a:p>
          <a:p>
            <a:pPr indent="-298450" lvl="0" marL="457200" rtl="0" algn="l">
              <a:spcBef>
                <a:spcPts val="0"/>
              </a:spcBef>
              <a:spcAft>
                <a:spcPts val="0"/>
              </a:spcAft>
              <a:buSzPts val="1100"/>
              <a:buChar char="●"/>
            </a:pPr>
            <a:r>
              <a:rPr b="1" lang="es"/>
              <a:t>Si apilamos varias de estas neuronas, tendremos una capa. Si esta capa no forma parte de la entrada o salida se le conoce como oculta.</a:t>
            </a:r>
            <a:endParaRPr b="1"/>
          </a:p>
          <a:p>
            <a:pPr indent="-298450" lvl="0" marL="457200" rtl="0" algn="l">
              <a:spcBef>
                <a:spcPts val="0"/>
              </a:spcBef>
              <a:spcAft>
                <a:spcPts val="0"/>
              </a:spcAft>
              <a:buSzPts val="1100"/>
              <a:buChar char="●"/>
            </a:pPr>
            <a:r>
              <a:rPr b="1" lang="es"/>
              <a:t>Según el teorema de aproximación universal, una red neuronal de una sola capa oculta, con el suficiente número de neuronas, puede aproximar con cierta precisión cualquier función continua.</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2"/>
              </a:rPr>
              <a:t>https://master-iesc-angers.com/artificial-intelligence-machine-learning-and-deep-learning-same-context-different-concepts/</a:t>
            </a:r>
            <a:endParaRPr/>
          </a:p>
          <a:p>
            <a:pPr indent="0" lvl="0" marL="0" rtl="0" algn="l">
              <a:spcBef>
                <a:spcPts val="0"/>
              </a:spcBef>
              <a:spcAft>
                <a:spcPts val="0"/>
              </a:spcAft>
              <a:buNone/>
            </a:pPr>
            <a:r>
              <a:rPr lang="es" u="sng">
                <a:solidFill>
                  <a:schemeClr val="hlink"/>
                </a:solidFill>
                <a:hlinkClick r:id="rId3"/>
              </a:rPr>
              <a:t>https://searchenterpriseai.techtarget.com/definition/AI-Artificial-Intelligence</a:t>
            </a:r>
            <a:endParaRPr/>
          </a:p>
          <a:p>
            <a:pPr indent="0" lvl="0" marL="0" rtl="0" algn="l">
              <a:spcBef>
                <a:spcPts val="0"/>
              </a:spcBef>
              <a:spcAft>
                <a:spcPts val="0"/>
              </a:spcAft>
              <a:buNone/>
            </a:pPr>
            <a:r>
              <a:rPr lang="es" u="sng">
                <a:solidFill>
                  <a:schemeClr val="hlink"/>
                </a:solidFill>
                <a:hlinkClick r:id="rId4"/>
              </a:rPr>
              <a:t>https://planetachatbot.com/deep-learning-f%C3%A1cil-con-deepcognition-9af43b2319ba</a:t>
            </a:r>
            <a:endParaRPr/>
          </a:p>
          <a:p>
            <a:pPr indent="0" lvl="0" marL="0" rtl="0" algn="l">
              <a:spcBef>
                <a:spcPts val="0"/>
              </a:spcBef>
              <a:spcAft>
                <a:spcPts val="0"/>
              </a:spcAft>
              <a:buNone/>
            </a:pPr>
            <a:r>
              <a:rPr lang="es" u="sng">
                <a:solidFill>
                  <a:schemeClr val="hlink"/>
                </a:solidFill>
                <a:hlinkClick r:id="rId5"/>
              </a:rPr>
              <a:t>http://neuralnetworksanddeeplearning.com/chap4.html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79929e7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79929e7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Aunque las redes neuronales con una única capa oculta funcionan muy bien para un gran número de problemas, cuando este es algo complejo, se requiere de un número enorme de neuronas, resultando en un coste computacional elevado.</a:t>
            </a:r>
            <a:endParaRPr b="1"/>
          </a:p>
          <a:p>
            <a:pPr indent="-298450" lvl="0" marL="457200" rtl="0" algn="l">
              <a:spcBef>
                <a:spcPts val="0"/>
              </a:spcBef>
              <a:spcAft>
                <a:spcPts val="0"/>
              </a:spcAft>
              <a:buSzPts val="1100"/>
              <a:buChar char="●"/>
            </a:pPr>
            <a:r>
              <a:rPr b="1" lang="es"/>
              <a:t>Con el uso de varias capas, el coste computacional se reduce considerablemente, además, el aprendizaje es más rápido ya que le resulta a la red más fácil el establecer diferentes relaciones a distintos niveles.</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2"/>
              </a:rPr>
              <a:t>https://master-iesc-angers.com/artificial-intelligence-machine-learning-and-deep-learning-same-context-different-concepts/</a:t>
            </a:r>
            <a:endParaRPr/>
          </a:p>
          <a:p>
            <a:pPr indent="0" lvl="0" marL="0" rtl="0" algn="l">
              <a:spcBef>
                <a:spcPts val="0"/>
              </a:spcBef>
              <a:spcAft>
                <a:spcPts val="0"/>
              </a:spcAft>
              <a:buNone/>
            </a:pPr>
            <a:r>
              <a:rPr lang="es" u="sng">
                <a:solidFill>
                  <a:schemeClr val="hlink"/>
                </a:solidFill>
                <a:hlinkClick r:id="rId3"/>
              </a:rPr>
              <a:t>https://searchenterpriseai.techtarget.com/definition/AI-Artificial-Intelligence</a:t>
            </a:r>
            <a:endParaRPr/>
          </a:p>
          <a:p>
            <a:pPr indent="0" lvl="0" marL="0" rtl="0" algn="l">
              <a:spcBef>
                <a:spcPts val="0"/>
              </a:spcBef>
              <a:spcAft>
                <a:spcPts val="0"/>
              </a:spcAft>
              <a:buNone/>
            </a:pPr>
            <a:r>
              <a:rPr lang="es" u="sng">
                <a:solidFill>
                  <a:schemeClr val="hlink"/>
                </a:solidFill>
                <a:hlinkClick r:id="rId4"/>
              </a:rPr>
              <a:t>https://planetachatbot.com/deep-learning-f%C3%A1cil-con-deepcognition-9af43b2319ba</a:t>
            </a:r>
            <a:endParaRPr/>
          </a:p>
          <a:p>
            <a:pPr indent="0" lvl="0" marL="0" rtl="0" algn="l">
              <a:spcBef>
                <a:spcPts val="0"/>
              </a:spcBef>
              <a:spcAft>
                <a:spcPts val="0"/>
              </a:spcAft>
              <a:buNone/>
            </a:pPr>
            <a:r>
              <a:rPr lang="es" u="sng">
                <a:solidFill>
                  <a:schemeClr val="hlink"/>
                </a:solidFill>
                <a:hlinkClick r:id="rId5"/>
              </a:rPr>
              <a:t>http://neuralnetworksanddeeplearning.com/chap4.html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56402b0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56402b0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Los datos en el mundo crecen de forma exponencial, especialmente desde la irrupción de los smartphones y el IoT.</a:t>
            </a:r>
            <a:endParaRPr b="1"/>
          </a:p>
          <a:p>
            <a:pPr indent="-298450" lvl="0" marL="457200" rtl="0" algn="l">
              <a:spcBef>
                <a:spcPts val="0"/>
              </a:spcBef>
              <a:spcAft>
                <a:spcPts val="0"/>
              </a:spcAft>
              <a:buSzPts val="1100"/>
              <a:buChar char="●"/>
            </a:pPr>
            <a:r>
              <a:rPr b="1" lang="es"/>
              <a:t>Los algoritmos tradicionales de Machine Learning no escalan tan bien a medida que los datos de entrenamiento crecen, es por ello que aquí el Deep Learning consigue superarlos.</a:t>
            </a:r>
            <a:endParaRPr b="1"/>
          </a:p>
          <a:p>
            <a:pPr indent="-298450" lvl="0" marL="457200" rtl="0" algn="l">
              <a:spcBef>
                <a:spcPts val="0"/>
              </a:spcBef>
              <a:spcAft>
                <a:spcPts val="0"/>
              </a:spcAft>
              <a:buSzPts val="1100"/>
              <a:buChar char="●"/>
            </a:pPr>
            <a:r>
              <a:rPr b="1" lang="es"/>
              <a:t>En condiciones de pocos datos puede que funcione mejor un algoritmo tradicional. El Deep Learning requiere de una cantidad de datos grande para funcionar correctamente.</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2"/>
              </a:rPr>
              <a:t>https://www.deeplearning.ai/content/uploads/2018/09/Ng-MLY01-12.pdf</a:t>
            </a:r>
            <a:endParaRPr/>
          </a:p>
          <a:p>
            <a:pPr indent="0" lvl="0" marL="0" rtl="0" algn="l">
              <a:spcBef>
                <a:spcPts val="0"/>
              </a:spcBef>
              <a:spcAft>
                <a:spcPts val="0"/>
              </a:spcAft>
              <a:buNone/>
            </a:pPr>
            <a:r>
              <a:rPr lang="es" u="sng">
                <a:solidFill>
                  <a:schemeClr val="hlink"/>
                </a:solidFill>
                <a:hlinkClick r:id="rId3"/>
              </a:rPr>
              <a:t>https://www.es.kearney.com/analytics/article?/a/big-data-and-the-creative-destruction-of-today-s-business-models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70655d4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70655d4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La evolución en el hardware ha tenido un peso muy importante en todo esto. En especial, la casa de tarjetas gráficas Nvidia ha tenido un papel principal en la evolución del hardware. Primero, aportando una serie de detalles en la arquitectura de sus GPU con los cuales poder trabajar, y sobretodo poder paralelizar el trabajo, dando así el salto de la CPU a GPU. Y segundo, con la propia evolución de estas GPU.</a:t>
            </a:r>
            <a:endParaRPr b="1"/>
          </a:p>
          <a:p>
            <a:pPr indent="-298450" lvl="0" marL="457200" rtl="0" algn="l">
              <a:spcBef>
                <a:spcPts val="0"/>
              </a:spcBef>
              <a:spcAft>
                <a:spcPts val="0"/>
              </a:spcAft>
              <a:buSzPts val="1100"/>
              <a:buChar char="●"/>
            </a:pPr>
            <a:r>
              <a:rPr b="1" lang="es"/>
              <a:t>En cuanto al software, también se ha avanzado considerablemente en todas sus vertientes. Antes de nada, dejadme hablar de AlexNet, ya que aparece en ambos gráficos. AlexNet es una arquitectura de Deep Learning creada en 2012 para tareas de visión por computador. Esta arquitectura fue la primera en usar una GPU para ganar una competición anual de visión por computador (como veremos más adelante), siendo considerada como el inicio del boom del uso del Deep Learning en diferentes tipos de áreas. En un reciente estudio de Google se comprobó, en igualdad de condiciones, que, teniendo como umbral de referencia el rendimiento al que llegó AlexNet en la competición que comentaba, los recursos computacionales utilizados por diferentes arquitecturas eran reducidos año a año.</a:t>
            </a:r>
            <a:endParaRPr b="1"/>
          </a:p>
          <a:p>
            <a:pPr indent="-298450" lvl="0" marL="457200" rtl="0" algn="l">
              <a:spcBef>
                <a:spcPts val="0"/>
              </a:spcBef>
              <a:spcAft>
                <a:spcPts val="0"/>
              </a:spcAft>
              <a:buSzPts val="1100"/>
              <a:buChar char="●"/>
            </a:pPr>
            <a:r>
              <a:rPr b="1" lang="es"/>
              <a:t>También, podemos tener en cuenta el Edge Deep Learning, que básicamente busca el uso de estos algoritmos en dispositivos más modestos que una GPU, como un terminal móvil o un dispositivo más modesto, como un Arduino. Diferentes técnicas de software están surgiendo para ello.</a:t>
            </a:r>
            <a:endParaRPr b="1"/>
          </a:p>
          <a:p>
            <a:pPr indent="-298450" lvl="0" marL="457200" rtl="0" algn="l">
              <a:spcBef>
                <a:spcPts val="0"/>
              </a:spcBef>
              <a:spcAft>
                <a:spcPts val="0"/>
              </a:spcAft>
              <a:buSzPts val="1100"/>
              <a:buChar char="●"/>
            </a:pPr>
            <a:r>
              <a:rPr b="1" lang="es"/>
              <a:t>Tampoco podemos pasar por alto el surgimiento de las TPU, una arquitectura específica para Deep Learning que ya se puede utilizar tanto en la nube, como en otros formatos al abasto de cualquiera. Por hacer una comparativa con las GPU, uno de estos dispositivos, el Coral Edge TPU de Google, puede superar en tareas de Deep Learning a una Nvidia GeForce GTX 1080, consumiendo sólo 2W, mientras que la GPU consume 180W.</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accent5"/>
                </a:solidFill>
                <a:hlinkClick r:id="rId2">
                  <a:extLst>
                    <a:ext uri="{A12FA001-AC4F-418D-AE19-62706E023703}">
                      <ahyp:hlinkClr val="tx"/>
                    </a:ext>
                  </a:extLst>
                </a:hlinkClick>
              </a:rPr>
              <a:t>https://blogs.nvidia.com/blog/2016/01/12/accelerating-ai-artificial-intelligence-gpus/</a:t>
            </a:r>
            <a:endParaRPr/>
          </a:p>
          <a:p>
            <a:pPr indent="0" lvl="0" marL="0" rtl="0" algn="l">
              <a:spcBef>
                <a:spcPts val="0"/>
              </a:spcBef>
              <a:spcAft>
                <a:spcPts val="0"/>
              </a:spcAft>
              <a:buNone/>
            </a:pPr>
            <a:r>
              <a:rPr lang="es" u="sng">
                <a:solidFill>
                  <a:schemeClr val="accent5"/>
                </a:solidFill>
                <a:hlinkClick r:id="rId3">
                  <a:extLst>
                    <a:ext uri="{A12FA001-AC4F-418D-AE19-62706E023703}">
                      <ahyp:hlinkClr val="tx"/>
                    </a:ext>
                  </a:extLst>
                </a:hlinkClick>
              </a:rPr>
              <a:t>https://developer.nvidia.com/cudnn</a:t>
            </a:r>
            <a:endParaRPr/>
          </a:p>
          <a:p>
            <a:pPr indent="0" lvl="0" marL="0" rtl="0" algn="l">
              <a:spcBef>
                <a:spcPts val="0"/>
              </a:spcBef>
              <a:spcAft>
                <a:spcPts val="0"/>
              </a:spcAft>
              <a:buNone/>
            </a:pPr>
            <a:r>
              <a:rPr lang="es" u="sng">
                <a:solidFill>
                  <a:schemeClr val="accent5"/>
                </a:solidFill>
                <a:hlinkClick r:id="rId4">
                  <a:extLst>
                    <a:ext uri="{A12FA001-AC4F-418D-AE19-62706E023703}">
                      <ahyp:hlinkClr val="tx"/>
                    </a:ext>
                  </a:extLst>
                </a:hlinkClick>
              </a:rPr>
              <a:t>https://openai.com/blog/ai-and-efficiency/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5cc22839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5cc22839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Una red neuronal aprende en dos pasos. El primero es en el cual, las instancias pasan a través de la red hasta producir una salida.</a:t>
            </a:r>
            <a:endParaRPr b="1"/>
          </a:p>
          <a:p>
            <a:pPr indent="-298450" lvl="0" marL="457200" rtl="0" algn="l">
              <a:spcBef>
                <a:spcPts val="0"/>
              </a:spcBef>
              <a:spcAft>
                <a:spcPts val="0"/>
              </a:spcAft>
              <a:buSzPts val="1100"/>
              <a:buChar char="●"/>
            </a:pPr>
            <a:r>
              <a:rPr b="1" lang="es"/>
              <a:t>Dentro de este proceso, si nos centramos en lo que pasa dentro de una neurona, primeramente se realiza una suma ponderada de todas las variables que tenga de entrada con sus respectivos pesos. Estos pesos, uno para cada variable de entrada, son los que el algoritmo aprende y va modificando, y son propios de cada neurona. También, cabe remarcar que las variables de entrada pueden ser las salidas de las neuronas de la capa anterior. Los pesos son inicializados antes del entrenamiento de una forma, en general, aleatoria.</a:t>
            </a:r>
            <a:endParaRPr b="1"/>
          </a:p>
          <a:p>
            <a:pPr indent="-298450" lvl="0" marL="457200" rtl="0" algn="l">
              <a:spcBef>
                <a:spcPts val="0"/>
              </a:spcBef>
              <a:spcAft>
                <a:spcPts val="0"/>
              </a:spcAft>
              <a:buSzPts val="1100"/>
              <a:buChar char="●"/>
            </a:pPr>
            <a:r>
              <a:rPr b="1" lang="es"/>
              <a:t>Además de las variables de entrada, cada neurona tiene un sesgo (bias o intercept) con su propio peso, y cuyo valor siempre será uno.</a:t>
            </a:r>
            <a:endParaRPr b="1"/>
          </a:p>
          <a:p>
            <a:pPr indent="-298450" lvl="0" marL="457200" rtl="0" algn="l">
              <a:spcBef>
                <a:spcPts val="0"/>
              </a:spcBef>
              <a:spcAft>
                <a:spcPts val="0"/>
              </a:spcAft>
              <a:buSzPts val="1100"/>
              <a:buChar char="●"/>
            </a:pPr>
            <a:r>
              <a:rPr b="1" lang="es"/>
              <a:t>Una vez se realiza la suma ponderada, esta pasa por una función de activación la cual devolverá finalmente la salida de la neurona. Las funciones de activación son comunes para todas las neuronas de una capa. Estas funciones de activación permiten modelar no linealmente.</a:t>
            </a:r>
            <a:endParaRPr b="1"/>
          </a:p>
          <a:p>
            <a:pPr indent="-298450" lvl="0" marL="457200" rtl="0" algn="l">
              <a:spcBef>
                <a:spcPts val="0"/>
              </a:spcBef>
              <a:spcAft>
                <a:spcPts val="0"/>
              </a:spcAft>
              <a:buSzPts val="1100"/>
              <a:buChar char="●"/>
            </a:pPr>
            <a:r>
              <a:rPr b="1" lang="es"/>
              <a:t>Estas operaciones se realizan a la vez sobre todas las neuronas de una capa (multiplicación de matrices), explotando así la capacidad de paralelización de la GPU.</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b="1"/>
          </a:p>
          <a:p>
            <a:pPr indent="0" lvl="0" marL="0" rtl="0" algn="l">
              <a:spcBef>
                <a:spcPts val="0"/>
              </a:spcBef>
              <a:spcAft>
                <a:spcPts val="0"/>
              </a:spcAft>
              <a:buNone/>
            </a:pPr>
            <a:r>
              <a:rPr lang="es" u="sng">
                <a:solidFill>
                  <a:schemeClr val="hlink"/>
                </a:solidFill>
                <a:hlinkClick r:id="rId2"/>
              </a:rPr>
              <a:t>https://ml-cheatsheet.readthedocs.io/en/latest/gradient_descent.html</a:t>
            </a:r>
            <a:endParaRPr/>
          </a:p>
          <a:p>
            <a:pPr indent="0" lvl="0" marL="0" rtl="0" algn="l">
              <a:spcBef>
                <a:spcPts val="0"/>
              </a:spcBef>
              <a:spcAft>
                <a:spcPts val="0"/>
              </a:spcAft>
              <a:buNone/>
            </a:pPr>
            <a:r>
              <a:rPr lang="es" u="sng">
                <a:solidFill>
                  <a:schemeClr val="hlink"/>
                </a:solidFill>
                <a:hlinkClick r:id="rId3"/>
              </a:rPr>
              <a:t>https://hackernoon.com/malicious-attacks-to-neural-networks-8b966793dfe1</a:t>
            </a:r>
            <a:endParaRPr/>
          </a:p>
          <a:p>
            <a:pPr indent="0" lvl="0" marL="0" rtl="0" algn="l">
              <a:spcBef>
                <a:spcPts val="0"/>
              </a:spcBef>
              <a:spcAft>
                <a:spcPts val="0"/>
              </a:spcAft>
              <a:buNone/>
            </a:pPr>
            <a:r>
              <a:rPr lang="es" u="sng">
                <a:solidFill>
                  <a:schemeClr val="hlink"/>
                </a:solidFill>
                <a:hlinkClick r:id="rId4"/>
              </a:rPr>
              <a:t>https://mc.ai/complete-guide-of-activation-functions/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856402b092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56402b092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RESUMEN</a:t>
            </a:r>
            <a:endParaRPr b="1"/>
          </a:p>
          <a:p>
            <a:pPr indent="-298450" lvl="0" marL="457200" rtl="0" algn="l">
              <a:spcBef>
                <a:spcPts val="0"/>
              </a:spcBef>
              <a:spcAft>
                <a:spcPts val="0"/>
              </a:spcAft>
              <a:buSzPts val="1100"/>
              <a:buChar char="●"/>
            </a:pPr>
            <a:r>
              <a:rPr b="1" lang="es"/>
              <a:t>Una vez tenemos el resultado que arroja la red neuronal, tenemos que medir qué tan distante es este valor del valor esperado, es decir, tenemos que medir el error. Estamos hablando de una forma de entrenamiento supervisada. Esta medida la podemos obtener de diferentes funciones que se denominan funciones de pérdida. Tened en cuenta que esta función depende de todos los pesos de la red, por lo cual es multivariable y multidimensional.</a:t>
            </a:r>
            <a:endParaRPr b="1"/>
          </a:p>
          <a:p>
            <a:pPr indent="-298450" lvl="0" marL="457200" rtl="0" algn="l">
              <a:spcBef>
                <a:spcPts val="0"/>
              </a:spcBef>
              <a:spcAft>
                <a:spcPts val="0"/>
              </a:spcAft>
              <a:buSzPts val="1100"/>
              <a:buChar char="●"/>
            </a:pPr>
            <a:r>
              <a:rPr b="1" lang="es"/>
              <a:t>Si realizamos la media de todos los errores surgidos a partir de las instancias que le hemos pasado a la red, entonces tendremos la función de coste, la cual nos dará la medida de error medio respecto a los valores esperados.</a:t>
            </a:r>
            <a:endParaRPr b="1"/>
          </a:p>
          <a:p>
            <a:pPr indent="-298450" lvl="0" marL="457200" rtl="0" algn="l">
              <a:spcBef>
                <a:spcPts val="0"/>
              </a:spcBef>
              <a:spcAft>
                <a:spcPts val="0"/>
              </a:spcAft>
              <a:buSzPts val="1100"/>
              <a:buChar char="●"/>
            </a:pPr>
            <a:r>
              <a:rPr b="1" lang="es"/>
              <a:t>Esta función de coste es la que nos permitirá avanzar con el segundo paso, llamado back-propagation, el cual veremos en la siguiente diapositiva. Pero antes, es necesario indicar el momento en el que aprende la red. Dado que tenemos una función de coste que depende de todos los pesos de la red, y queremos minimizar el valor de esta, lo cual significa reducir el error, es necesario reducir el gradiente de cada peso con respecto a la función de coste.</a:t>
            </a:r>
            <a:endParaRPr b="1"/>
          </a:p>
          <a:p>
            <a:pPr indent="-298450" lvl="0" marL="457200" rtl="0" algn="l">
              <a:spcBef>
                <a:spcPts val="0"/>
              </a:spcBef>
              <a:spcAft>
                <a:spcPts val="0"/>
              </a:spcAft>
              <a:buSzPts val="1100"/>
              <a:buChar char="●"/>
            </a:pPr>
            <a:r>
              <a:rPr b="1" lang="es"/>
              <a:t>Si reducimos el problema a dos dimensiones (o un sólo peso), podemos ver esta función como una función convexa, cuyo mínimo coincide con el valor 0 del gradiente del peso con respecto a la función. Por ello, si el gradiente es positivo, será necesario reducir en cierta proporción el valor del peso. Esto lo podemos ver en la siguiente fórmula (NOMENCLATURA L vs J para la función de coste, ojo), en la cual, al peso se le resta el valor del gradiente multiplicado por un valor, representado normalmente por la letra griega alfa. el cual controla lo rápido que el algoritmo aprende. Este valor, llamado tasa de aprendizaje (o learning rate), es uno de los parámetros que requiere un ajuste ya que, si es muy pequeño la red aprende muy lentamente, y si en cambio es muy grande, la red aprende muy rápido, lo cual, en el peor caso puede derivar en una divergencia del valor del coste.</a:t>
            </a:r>
            <a:endParaRPr b="1"/>
          </a:p>
          <a:p>
            <a:pPr indent="-298450" lvl="0" marL="457200" rtl="0" algn="l">
              <a:spcBef>
                <a:spcPts val="0"/>
              </a:spcBef>
              <a:spcAft>
                <a:spcPts val="0"/>
              </a:spcAft>
              <a:buSzPts val="1100"/>
              <a:buChar char="●"/>
            </a:pPr>
            <a:r>
              <a:rPr b="1" lang="es"/>
              <a:t>En caso de visualizar la función de coste en 3 dimensiones, es decir, con dos pesos, podemos ver lo que se denomina el paisaje de pérdida, el cual no conoce el algoritmo (va a ciegas).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FUENTES</a:t>
            </a:r>
            <a:endParaRPr/>
          </a:p>
          <a:p>
            <a:pPr indent="0" lvl="0" marL="0" rtl="0" algn="l">
              <a:spcBef>
                <a:spcPts val="0"/>
              </a:spcBef>
              <a:spcAft>
                <a:spcPts val="0"/>
              </a:spcAft>
              <a:buNone/>
            </a:pPr>
            <a:r>
              <a:rPr lang="es" u="sng">
                <a:solidFill>
                  <a:schemeClr val="hlink"/>
                </a:solidFill>
                <a:hlinkClick r:id="rId2"/>
              </a:rPr>
              <a:t>https://ml-cheatsheet.readthedocs.io/en/latest/gradient_descent.html</a:t>
            </a:r>
            <a:endParaRPr/>
          </a:p>
          <a:p>
            <a:pPr indent="0" lvl="0" marL="0" rtl="0" algn="l">
              <a:spcBef>
                <a:spcPts val="0"/>
              </a:spcBef>
              <a:spcAft>
                <a:spcPts val="0"/>
              </a:spcAft>
              <a:buNone/>
            </a:pPr>
            <a:r>
              <a:rPr lang="es" u="sng">
                <a:solidFill>
                  <a:schemeClr val="hlink"/>
                </a:solidFill>
                <a:hlinkClick r:id="rId3"/>
              </a:rPr>
              <a:t>https://hackernoon.com/malicious-attacks-to-neural-networks-8b966793dfe1</a:t>
            </a:r>
            <a:endParaRPr/>
          </a:p>
          <a:p>
            <a:pPr indent="0" lvl="0" marL="0" rtl="0" algn="l">
              <a:spcBef>
                <a:spcPts val="0"/>
              </a:spcBef>
              <a:spcAft>
                <a:spcPts val="0"/>
              </a:spcAft>
              <a:buNone/>
            </a:pPr>
            <a:r>
              <a:rPr lang="es" u="sng">
                <a:solidFill>
                  <a:schemeClr val="hlink"/>
                </a:solidFill>
                <a:hlinkClick r:id="rId4"/>
              </a:rPr>
              <a:t>http://rasbt.github.io/mlxtend/user_guide/general_concepts/gradient-optimization/</a:t>
            </a:r>
            <a:endParaRPr/>
          </a:p>
          <a:p>
            <a:pPr indent="0" lvl="0" marL="0" rtl="0" algn="l">
              <a:spcBef>
                <a:spcPts val="0"/>
              </a:spcBef>
              <a:spcAft>
                <a:spcPts val="0"/>
              </a:spcAft>
              <a:buNone/>
            </a:pPr>
            <a:r>
              <a:rPr lang="es" u="sng">
                <a:solidFill>
                  <a:schemeClr val="hlink"/>
                </a:solidFill>
                <a:hlinkClick r:id="rId5"/>
              </a:rPr>
              <a:t>https://losslandscape.com/gallery/</a:t>
            </a:r>
            <a:endParaRPr/>
          </a:p>
          <a:p>
            <a:pPr indent="0" lvl="0" marL="0" rtl="0" algn="l">
              <a:spcBef>
                <a:spcPts val="0"/>
              </a:spcBef>
              <a:spcAft>
                <a:spcPts val="0"/>
              </a:spcAft>
              <a:buNone/>
            </a:pPr>
            <a:r>
              <a:rPr lang="es" u="sng">
                <a:solidFill>
                  <a:schemeClr val="hlink"/>
                </a:solidFill>
                <a:hlinkClick r:id="rId6"/>
              </a:rPr>
              <a:t>https://arxiv.org/pdf/1712.09913.pdf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Q3pTEtSEvDI" TargetMode="External"/><Relationship Id="rId4" Type="http://schemas.openxmlformats.org/officeDocument/2006/relationships/image" Target="../media/image16.jpg"/><Relationship Id="rId5" Type="http://schemas.openxmlformats.org/officeDocument/2006/relationships/hyperlink" Target="https://losslandscape.com/explorer" TargetMode="External"/><Relationship Id="rId6" Type="http://schemas.openxmlformats.org/officeDocument/2006/relationships/hyperlink" Target="https://www.deeplearning.ai/ai-notes/optimiz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5kpsZoKjPgQ" TargetMode="External"/><Relationship Id="rId4" Type="http://schemas.openxmlformats.org/officeDocument/2006/relationships/image" Target="../media/image20.jpg"/><Relationship Id="rId5" Type="http://schemas.openxmlformats.org/officeDocument/2006/relationships/hyperlink" Target="http://drive.google.com/file/d/1lGUsT7iLHm108ixuOD6QTSLQR2ipQCyS/view" TargetMode="External"/><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hyperlink" Target="https://paperswithcode.com/sota/image-classification-on-imagene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0.png"/><Relationship Id="rId5" Type="http://schemas.openxmlformats.org/officeDocument/2006/relationships/hyperlink" Target="https://paperswithcode.com/area/computer-vision" TargetMode="External"/><Relationship Id="rId6" Type="http://schemas.openxmlformats.org/officeDocument/2006/relationships/image" Target="../media/image23.png"/><Relationship Id="rId7" Type="http://schemas.openxmlformats.org/officeDocument/2006/relationships/image" Target="../media/image26.png"/><Relationship Id="rId8"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36.png"/><Relationship Id="rId7" Type="http://schemas.openxmlformats.org/officeDocument/2006/relationships/image" Target="../media/image28.png"/><Relationship Id="rId8"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34Rp1YEbinsdc_latPnq9WsX85H68lvM/view" TargetMode="External"/><Relationship Id="rId4" Type="http://schemas.openxmlformats.org/officeDocument/2006/relationships/image" Target="../media/image1.png"/><Relationship Id="rId5" Type="http://schemas.openxmlformats.org/officeDocument/2006/relationships/hyperlink" Target="http://drive.google.com/file/d/1VjnbU_0-dwXYYk3xdoVPUoB81G2esqF4/vie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youtube.com/watch?v=3JQ3hYko51Y" TargetMode="External"/><Relationship Id="rId4" Type="http://schemas.openxmlformats.org/officeDocument/2006/relationships/image" Target="../media/image45.jpg"/><Relationship Id="rId5" Type="http://schemas.openxmlformats.org/officeDocument/2006/relationships/hyperlink" Target="http://www.youtube.com/watch?v=RNnKtNrsrmg" TargetMode="External"/><Relationship Id="rId6" Type="http://schemas.openxmlformats.org/officeDocument/2006/relationships/image" Target="../media/image4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youtube.com/watch?v=PtQNhr7tyWo" TargetMode="External"/><Relationship Id="rId4" Type="http://schemas.openxmlformats.org/officeDocument/2006/relationships/image" Target="../media/image53.jpg"/><Relationship Id="rId5" Type="http://schemas.openxmlformats.org/officeDocument/2006/relationships/hyperlink" Target="http://www.youtube.com/watch?v=7_mcWCB76Ps" TargetMode="External"/><Relationship Id="rId6" Type="http://schemas.openxmlformats.org/officeDocument/2006/relationships/image" Target="../media/image4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TflQfHF3_88" TargetMode="External"/><Relationship Id="rId4" Type="http://schemas.openxmlformats.org/officeDocument/2006/relationships/image" Target="../media/image54.jpg"/><Relationship Id="rId5" Type="http://schemas.openxmlformats.org/officeDocument/2006/relationships/hyperlink" Target="http://www.youtube.com/watch?v=uGvvCgqYmpY" TargetMode="External"/><Relationship Id="rId6" Type="http://schemas.openxmlformats.org/officeDocument/2006/relationships/image" Target="../media/image5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9.png"/><Relationship Id="rId4" Type="http://schemas.openxmlformats.org/officeDocument/2006/relationships/image" Target="../media/image66.png"/><Relationship Id="rId11" Type="http://schemas.openxmlformats.org/officeDocument/2006/relationships/image" Target="../media/image63.png"/><Relationship Id="rId10" Type="http://schemas.openxmlformats.org/officeDocument/2006/relationships/image" Target="../media/image65.png"/><Relationship Id="rId12" Type="http://schemas.openxmlformats.org/officeDocument/2006/relationships/image" Target="../media/image64.png"/><Relationship Id="rId9" Type="http://schemas.openxmlformats.org/officeDocument/2006/relationships/image" Target="../media/image62.png"/><Relationship Id="rId5" Type="http://schemas.openxmlformats.org/officeDocument/2006/relationships/image" Target="../media/image61.png"/><Relationship Id="rId6" Type="http://schemas.openxmlformats.org/officeDocument/2006/relationships/image" Target="../media/image57.png"/><Relationship Id="rId7" Type="http://schemas.openxmlformats.org/officeDocument/2006/relationships/image" Target="../media/image56.png"/><Relationship Id="rId8"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hyperlink" Target="http://drive.google.com/file/d/15B21jJKG81zCi_ClQcsk2Z4CCY5IxTxa/view" TargetMode="External"/><Relationship Id="rId5" Type="http://schemas.openxmlformats.org/officeDocument/2006/relationships/image" Target="../media/image1.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hyperlink" Target="https://playground.tensorflow.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Visión Artificial</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Uso actual en la construcción</a:t>
            </a:r>
            <a:endParaRPr/>
          </a:p>
        </p:txBody>
      </p:sp>
      <p:sp>
        <p:nvSpPr>
          <p:cNvPr id="61" name="Google Shape;61;p13"/>
          <p:cNvSpPr txBox="1"/>
          <p:nvPr>
            <p:ph idx="1" type="subTitle"/>
          </p:nvPr>
        </p:nvSpPr>
        <p:spPr>
          <a:xfrm>
            <a:off x="510450" y="4288213"/>
            <a:ext cx="8123100" cy="63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700"/>
              <a:t>Alberto Burgos Plaza</a:t>
            </a:r>
            <a:endParaRPr sz="1700"/>
          </a:p>
          <a:p>
            <a:pPr indent="0" lvl="0" marL="0" rtl="0" algn="r">
              <a:spcBef>
                <a:spcPts val="0"/>
              </a:spcBef>
              <a:spcAft>
                <a:spcPts val="0"/>
              </a:spcAft>
              <a:buNone/>
            </a:pPr>
            <a:r>
              <a:rPr lang="es" sz="1400"/>
              <a:t>AI Research Engineer at CIMNE</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funciona el DL? </a:t>
            </a:r>
            <a:r>
              <a:rPr lang="es" sz="2600"/>
              <a:t>Coste y descenso del gradiente</a:t>
            </a:r>
            <a:r>
              <a:rPr lang="es"/>
              <a:t>.</a:t>
            </a:r>
            <a:endParaRPr/>
          </a:p>
        </p:txBody>
      </p:sp>
      <p:pic>
        <p:nvPicPr>
          <p:cNvPr descr="Navigating the Loss Landscape within deep learning training processes. Variations include: Std SGD, LR annealing, large LR or SGD+momentum. Loss values modified &amp; scaled to facilitate visual contrast. &#10;&#10;Explore these animations at the article: The keys of Deep Learning in 100 lines of code: Predict malignancy in cancer tumors with a neural network. Build it from scratch in Python.&#10;https://towardsdatascience.com/the-keys-of-deep-learning-in-100-lines-of-code-907398c76504&#10;&#10;As we explore various deep learning architectures, we are re-shaping our loss landscape, transforming it into a smoother or more rugged environment, altering the number of local minima.&#10;&#10;And as we change the initialization process we apply to our parameters, we are setting our starting point at different parts of that landscape.&#10;&#10;Let's continue exploring diverse ways to navigate the loss landscapes of the most inspiring challenges in the world.&#10;&#10;Visuals by Javier Ideami&#10;ideami.com" id="135" name="Google Shape;135;p22" title="The Loss Landscape | Deep Learning &amp; Gradient Descent">
            <a:hlinkClick r:id="rId3"/>
          </p:cNvPr>
          <p:cNvPicPr preferRelativeResize="0"/>
          <p:nvPr/>
        </p:nvPicPr>
        <p:blipFill>
          <a:blip r:embed="rId4">
            <a:alphaModFix/>
          </a:blip>
          <a:stretch>
            <a:fillRect/>
          </a:stretch>
        </p:blipFill>
        <p:spPr>
          <a:xfrm>
            <a:off x="2577313" y="1075738"/>
            <a:ext cx="3989375" cy="2992031"/>
          </a:xfrm>
          <a:prstGeom prst="rect">
            <a:avLst/>
          </a:prstGeom>
          <a:noFill/>
          <a:ln>
            <a:noFill/>
          </a:ln>
        </p:spPr>
      </p:pic>
      <p:sp>
        <p:nvSpPr>
          <p:cNvPr id="136" name="Google Shape;136;p22"/>
          <p:cNvSpPr txBox="1"/>
          <p:nvPr/>
        </p:nvSpPr>
        <p:spPr>
          <a:xfrm>
            <a:off x="3072000" y="4542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https://losslandscape.com/explorer</a:t>
            </a:r>
            <a:endParaRPr/>
          </a:p>
        </p:txBody>
      </p:sp>
      <p:sp>
        <p:nvSpPr>
          <p:cNvPr id="137" name="Google Shape;137;p22"/>
          <p:cNvSpPr txBox="1"/>
          <p:nvPr/>
        </p:nvSpPr>
        <p:spPr>
          <a:xfrm>
            <a:off x="2899800" y="4188875"/>
            <a:ext cx="334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u="sng">
                <a:solidFill>
                  <a:schemeClr val="accent5"/>
                </a:solidFill>
                <a:hlinkClick r:id="rId6">
                  <a:extLst>
                    <a:ext uri="{A12FA001-AC4F-418D-AE19-62706E023703}">
                      <ahyp:hlinkClr val="tx"/>
                    </a:ext>
                  </a:extLst>
                </a:hlinkClick>
              </a:rPr>
              <a:t>https://www.deeplearning.ai/ai-notes/optimization/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funciona el DL? Backpropagation.</a:t>
            </a:r>
            <a:endParaRPr/>
          </a:p>
        </p:txBody>
      </p:sp>
      <p:pic>
        <p:nvPicPr>
          <p:cNvPr id="144" name="Google Shape;144;p23"/>
          <p:cNvPicPr preferRelativeResize="0"/>
          <p:nvPr/>
        </p:nvPicPr>
        <p:blipFill>
          <a:blip r:embed="rId3">
            <a:alphaModFix/>
          </a:blip>
          <a:stretch>
            <a:fillRect/>
          </a:stretch>
        </p:blipFill>
        <p:spPr>
          <a:xfrm>
            <a:off x="1476875" y="1152475"/>
            <a:ext cx="6190260" cy="3057300"/>
          </a:xfrm>
          <a:prstGeom prst="rect">
            <a:avLst/>
          </a:prstGeom>
          <a:noFill/>
          <a:ln>
            <a:noFill/>
          </a:ln>
        </p:spPr>
      </p:pic>
      <p:pic>
        <p:nvPicPr>
          <p:cNvPr id="145" name="Google Shape;145;p23"/>
          <p:cNvPicPr preferRelativeResize="0"/>
          <p:nvPr/>
        </p:nvPicPr>
        <p:blipFill rotWithShape="1">
          <a:blip r:embed="rId4">
            <a:alphaModFix/>
          </a:blip>
          <a:srcRect b="40281" l="0" r="0" t="33349"/>
          <a:stretch/>
        </p:blipFill>
        <p:spPr>
          <a:xfrm>
            <a:off x="0" y="4209773"/>
            <a:ext cx="9144001" cy="770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la Visión Artificial?</a:t>
            </a:r>
            <a:endParaRPr/>
          </a:p>
        </p:txBody>
      </p:sp>
      <p:sp>
        <p:nvSpPr>
          <p:cNvPr id="151" name="Google Shape;15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ince its release in 2018, the Detectron object detection platform has become one of Facebook AI Research (FAIR)’s most widely adopted open source projects. To build on and advance this project, we are now sharing the second generation of the library, with important enhancements for both research and production use.&#10;&#10;This video shows different types of object detection tasks done with Detectron2. Read more: https://ai.facebook.com/blog/-detectron2-a-pytorch-based-modular-object-detection-library-/&#10;&#10;The code is available here: https://github.com/facebookresearch/detectron2?fbclid=IwAR3CsDIH5-kYr-yK7yvCHvetY5qPgYF-Vx-5qNE5vC8fqFgJc40RbB5aA-8" id="152" name="Google Shape;152;p24" title="Detectron2: A PyTorch-based modular object detection library">
            <a:hlinkClick r:id="rId3"/>
          </p:cNvPr>
          <p:cNvPicPr preferRelativeResize="0"/>
          <p:nvPr/>
        </p:nvPicPr>
        <p:blipFill>
          <a:blip r:embed="rId4">
            <a:alphaModFix/>
          </a:blip>
          <a:stretch>
            <a:fillRect/>
          </a:stretch>
        </p:blipFill>
        <p:spPr>
          <a:xfrm>
            <a:off x="311699" y="1152475"/>
            <a:ext cx="4139926" cy="3104960"/>
          </a:xfrm>
          <a:prstGeom prst="rect">
            <a:avLst/>
          </a:prstGeom>
          <a:noFill/>
          <a:ln>
            <a:noFill/>
          </a:ln>
        </p:spPr>
      </p:pic>
      <p:pic>
        <p:nvPicPr>
          <p:cNvPr id="153" name="Google Shape;153;p24" title="Multimedia1.mp4">
            <a:hlinkClick r:id="rId5"/>
          </p:cNvPr>
          <p:cNvPicPr preferRelativeResize="0"/>
          <p:nvPr/>
        </p:nvPicPr>
        <p:blipFill>
          <a:blip r:embed="rId6">
            <a:alphaModFix/>
          </a:blip>
          <a:stretch>
            <a:fillRect/>
          </a:stretch>
        </p:blipFill>
        <p:spPr>
          <a:xfrm>
            <a:off x="4692375" y="1152475"/>
            <a:ext cx="4139926" cy="3104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ha influido el DL en la Visión Artificial?</a:t>
            </a:r>
            <a:endParaRPr/>
          </a:p>
        </p:txBody>
      </p:sp>
      <p:sp>
        <p:nvSpPr>
          <p:cNvPr id="159" name="Google Shape;15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0" name="Google Shape;160;p25"/>
          <p:cNvPicPr preferRelativeResize="0"/>
          <p:nvPr/>
        </p:nvPicPr>
        <p:blipFill>
          <a:blip r:embed="rId3">
            <a:alphaModFix/>
          </a:blip>
          <a:stretch>
            <a:fillRect/>
          </a:stretch>
        </p:blipFill>
        <p:spPr>
          <a:xfrm>
            <a:off x="407404" y="1171713"/>
            <a:ext cx="4920800" cy="2920724"/>
          </a:xfrm>
          <a:prstGeom prst="rect">
            <a:avLst/>
          </a:prstGeom>
          <a:noFill/>
          <a:ln>
            <a:noFill/>
          </a:ln>
        </p:spPr>
      </p:pic>
      <p:sp>
        <p:nvSpPr>
          <p:cNvPr id="161" name="Google Shape;161;p25"/>
          <p:cNvSpPr txBox="1"/>
          <p:nvPr/>
        </p:nvSpPr>
        <p:spPr>
          <a:xfrm>
            <a:off x="1171150" y="4092425"/>
            <a:ext cx="33933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roxima Nova"/>
                <a:ea typeface="Proxima Nova"/>
                <a:cs typeface="Proxima Nova"/>
                <a:sym typeface="Proxima Nova"/>
              </a:rPr>
              <a:t>Resultados en clasificación para ILSVRC</a:t>
            </a:r>
            <a:endParaRPr>
              <a:latin typeface="Proxima Nova"/>
              <a:ea typeface="Proxima Nova"/>
              <a:cs typeface="Proxima Nova"/>
              <a:sym typeface="Proxima Nova"/>
            </a:endParaRPr>
          </a:p>
        </p:txBody>
      </p:sp>
      <p:sp>
        <p:nvSpPr>
          <p:cNvPr id="162" name="Google Shape;162;p25"/>
          <p:cNvSpPr txBox="1"/>
          <p:nvPr/>
        </p:nvSpPr>
        <p:spPr>
          <a:xfrm>
            <a:off x="5517375" y="1325525"/>
            <a:ext cx="3217500" cy="29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Proxima Nova"/>
                <a:ea typeface="Proxima Nova"/>
                <a:cs typeface="Proxima Nova"/>
                <a:sym typeface="Proxima Nova"/>
              </a:rPr>
              <a:t>DL vs Humano</a:t>
            </a:r>
            <a:endParaRPr b="1" sz="18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
                <a:latin typeface="Proxima Nova"/>
                <a:ea typeface="Proxima Nova"/>
                <a:cs typeface="Proxima Nova"/>
                <a:sym typeface="Proxima Nova"/>
              </a:rPr>
              <a:t>Inicio de DL con AlexNet (2012)</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
                <a:latin typeface="Proxima Nova"/>
                <a:ea typeface="Proxima Nova"/>
                <a:cs typeface="Proxima Nova"/>
                <a:sym typeface="Proxima Nova"/>
              </a:rPr>
              <a:t>Error humano:</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s">
                <a:latin typeface="Proxima Nova"/>
                <a:ea typeface="Proxima Nova"/>
                <a:cs typeface="Proxima Nova"/>
                <a:sym typeface="Proxima Nova"/>
              </a:rPr>
              <a:t>10-15%</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s">
                <a:latin typeface="Proxima Nova"/>
                <a:ea typeface="Proxima Nova"/>
                <a:cs typeface="Proxima Nova"/>
                <a:sym typeface="Proxima Nova"/>
              </a:rPr>
              <a:t>5% (entrenamiento)</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s">
                <a:latin typeface="Proxima Nova"/>
                <a:ea typeface="Proxima Nova"/>
                <a:cs typeface="Proxima Nova"/>
                <a:sym typeface="Proxima Nova"/>
              </a:rPr>
              <a:t>2-3% (expertos)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
                <a:latin typeface="Proxima Nova"/>
                <a:ea typeface="Proxima Nova"/>
                <a:cs typeface="Proxima Nova"/>
                <a:sym typeface="Proxima Nova"/>
              </a:rPr>
              <a:t>El humano sigue siendo mejor en condiciones de </a:t>
            </a:r>
            <a:r>
              <a:rPr lang="es">
                <a:latin typeface="Proxima Nova"/>
                <a:ea typeface="Proxima Nova"/>
                <a:cs typeface="Proxima Nova"/>
                <a:sym typeface="Proxima Nova"/>
              </a:rPr>
              <a:t>oclusión</a:t>
            </a:r>
            <a:r>
              <a:rPr lang="es">
                <a:latin typeface="Proxima Nova"/>
                <a:ea typeface="Proxima Nova"/>
                <a:cs typeface="Proxima Nova"/>
                <a:sym typeface="Proxima Nova"/>
              </a:rPr>
              <a:t> o ruido.</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
                <a:latin typeface="Proxima Nova"/>
                <a:ea typeface="Proxima Nova"/>
                <a:cs typeface="Proxima Nova"/>
                <a:sym typeface="Proxima Nova"/>
              </a:rPr>
              <a:t>DL mejor en verificación de identidad o ciertas tareas médicas.</a:t>
            </a:r>
            <a:endParaRPr>
              <a:latin typeface="Proxima Nova"/>
              <a:ea typeface="Proxima Nova"/>
              <a:cs typeface="Proxima Nova"/>
              <a:sym typeface="Proxima Nova"/>
            </a:endParaRPr>
          </a:p>
        </p:txBody>
      </p:sp>
      <p:sp>
        <p:nvSpPr>
          <p:cNvPr id="163" name="Google Shape;163;p25"/>
          <p:cNvSpPr txBox="1"/>
          <p:nvPr/>
        </p:nvSpPr>
        <p:spPr>
          <a:xfrm>
            <a:off x="1853700" y="4628825"/>
            <a:ext cx="54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https://paperswithcode.com/sota/image-classification-on-imagenet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ha influido el DL en la Visión Artificial?</a:t>
            </a:r>
            <a:endParaRPr/>
          </a:p>
        </p:txBody>
      </p:sp>
      <p:sp>
        <p:nvSpPr>
          <p:cNvPr id="169" name="Google Shape;16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0" name="Google Shape;170;p26"/>
          <p:cNvPicPr preferRelativeResize="0"/>
          <p:nvPr/>
        </p:nvPicPr>
        <p:blipFill rotWithShape="1">
          <a:blip r:embed="rId3">
            <a:alphaModFix/>
          </a:blip>
          <a:srcRect b="0" l="2268" r="50774" t="0"/>
          <a:stretch/>
        </p:blipFill>
        <p:spPr>
          <a:xfrm>
            <a:off x="4911138" y="1220875"/>
            <a:ext cx="1691650" cy="1583625"/>
          </a:xfrm>
          <a:prstGeom prst="rect">
            <a:avLst/>
          </a:prstGeom>
          <a:noFill/>
          <a:ln>
            <a:noFill/>
          </a:ln>
        </p:spPr>
      </p:pic>
      <p:pic>
        <p:nvPicPr>
          <p:cNvPr id="171" name="Google Shape;171;p26"/>
          <p:cNvPicPr preferRelativeResize="0"/>
          <p:nvPr/>
        </p:nvPicPr>
        <p:blipFill>
          <a:blip r:embed="rId4">
            <a:alphaModFix/>
          </a:blip>
          <a:stretch>
            <a:fillRect/>
          </a:stretch>
        </p:blipFill>
        <p:spPr>
          <a:xfrm>
            <a:off x="311700" y="1152475"/>
            <a:ext cx="4425244" cy="1720425"/>
          </a:xfrm>
          <a:prstGeom prst="rect">
            <a:avLst/>
          </a:prstGeom>
          <a:noFill/>
          <a:ln>
            <a:noFill/>
          </a:ln>
        </p:spPr>
      </p:pic>
      <p:sp>
        <p:nvSpPr>
          <p:cNvPr id="172" name="Google Shape;172;p26"/>
          <p:cNvSpPr txBox="1"/>
          <p:nvPr/>
        </p:nvSpPr>
        <p:spPr>
          <a:xfrm>
            <a:off x="2480250" y="4168675"/>
            <a:ext cx="41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https://paperswithcode.com/area/computer-vision</a:t>
            </a:r>
            <a:endParaRPr/>
          </a:p>
        </p:txBody>
      </p:sp>
      <p:pic>
        <p:nvPicPr>
          <p:cNvPr id="173" name="Google Shape;173;p26"/>
          <p:cNvPicPr preferRelativeResize="0"/>
          <p:nvPr/>
        </p:nvPicPr>
        <p:blipFill>
          <a:blip r:embed="rId6">
            <a:alphaModFix/>
          </a:blip>
          <a:stretch>
            <a:fillRect/>
          </a:stretch>
        </p:blipFill>
        <p:spPr>
          <a:xfrm>
            <a:off x="512087" y="3162062"/>
            <a:ext cx="4097126" cy="538975"/>
          </a:xfrm>
          <a:prstGeom prst="rect">
            <a:avLst/>
          </a:prstGeom>
          <a:noFill/>
          <a:ln>
            <a:noFill/>
          </a:ln>
        </p:spPr>
      </p:pic>
      <p:pic>
        <p:nvPicPr>
          <p:cNvPr id="174" name="Google Shape;174;p26"/>
          <p:cNvPicPr preferRelativeResize="0"/>
          <p:nvPr/>
        </p:nvPicPr>
        <p:blipFill rotWithShape="1">
          <a:blip r:embed="rId7">
            <a:alphaModFix/>
          </a:blip>
          <a:srcRect b="0" l="0" r="54730" t="0"/>
          <a:stretch/>
        </p:blipFill>
        <p:spPr>
          <a:xfrm>
            <a:off x="7051575" y="1258513"/>
            <a:ext cx="1571925" cy="1597575"/>
          </a:xfrm>
          <a:prstGeom prst="rect">
            <a:avLst/>
          </a:prstGeom>
          <a:noFill/>
          <a:ln>
            <a:noFill/>
          </a:ln>
        </p:spPr>
      </p:pic>
      <p:pic>
        <p:nvPicPr>
          <p:cNvPr id="175" name="Google Shape;175;p26"/>
          <p:cNvPicPr preferRelativeResize="0"/>
          <p:nvPr/>
        </p:nvPicPr>
        <p:blipFill rotWithShape="1">
          <a:blip r:embed="rId8">
            <a:alphaModFix/>
          </a:blip>
          <a:srcRect b="0" l="65782" r="0" t="0"/>
          <a:stretch/>
        </p:blipFill>
        <p:spPr>
          <a:xfrm>
            <a:off x="4813712" y="2872887"/>
            <a:ext cx="1886524" cy="1117325"/>
          </a:xfrm>
          <a:prstGeom prst="rect">
            <a:avLst/>
          </a:prstGeom>
          <a:noFill/>
          <a:ln>
            <a:noFill/>
          </a:ln>
        </p:spPr>
      </p:pic>
      <p:pic>
        <p:nvPicPr>
          <p:cNvPr id="176" name="Google Shape;176;p26"/>
          <p:cNvPicPr preferRelativeResize="0"/>
          <p:nvPr/>
        </p:nvPicPr>
        <p:blipFill>
          <a:blip r:embed="rId9">
            <a:alphaModFix/>
          </a:blip>
          <a:stretch>
            <a:fillRect/>
          </a:stretch>
        </p:blipFill>
        <p:spPr>
          <a:xfrm>
            <a:off x="6941050" y="2984885"/>
            <a:ext cx="1792973" cy="893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ha influido el DL en la Visión Artificial?</a:t>
            </a:r>
            <a:endParaRPr/>
          </a:p>
        </p:txBody>
      </p:sp>
      <p:sp>
        <p:nvSpPr>
          <p:cNvPr id="182" name="Google Shape;18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3" name="Google Shape;183;p27"/>
          <p:cNvPicPr preferRelativeResize="0"/>
          <p:nvPr/>
        </p:nvPicPr>
        <p:blipFill>
          <a:blip r:embed="rId3">
            <a:alphaModFix/>
          </a:blip>
          <a:stretch>
            <a:fillRect/>
          </a:stretch>
        </p:blipFill>
        <p:spPr>
          <a:xfrm>
            <a:off x="912900" y="2292400"/>
            <a:ext cx="4423750" cy="1615000"/>
          </a:xfrm>
          <a:prstGeom prst="rect">
            <a:avLst/>
          </a:prstGeom>
          <a:noFill/>
          <a:ln>
            <a:noFill/>
          </a:ln>
        </p:spPr>
      </p:pic>
      <p:sp>
        <p:nvSpPr>
          <p:cNvPr id="184" name="Google Shape;184;p27"/>
          <p:cNvSpPr txBox="1"/>
          <p:nvPr/>
        </p:nvSpPr>
        <p:spPr>
          <a:xfrm>
            <a:off x="2259125" y="1813950"/>
            <a:ext cx="17313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roxima Nova"/>
                <a:ea typeface="Proxima Nova"/>
                <a:cs typeface="Proxima Nova"/>
                <a:sym typeface="Proxima Nova"/>
              </a:rPr>
              <a:t>End-to-End training</a:t>
            </a:r>
            <a:endParaRPr>
              <a:latin typeface="Proxima Nova"/>
              <a:ea typeface="Proxima Nova"/>
              <a:cs typeface="Proxima Nova"/>
              <a:sym typeface="Proxima Nova"/>
            </a:endParaRPr>
          </a:p>
        </p:txBody>
      </p:sp>
      <p:pic>
        <p:nvPicPr>
          <p:cNvPr id="185" name="Google Shape;185;p27"/>
          <p:cNvPicPr preferRelativeResize="0"/>
          <p:nvPr/>
        </p:nvPicPr>
        <p:blipFill>
          <a:blip r:embed="rId4">
            <a:alphaModFix/>
          </a:blip>
          <a:stretch>
            <a:fillRect/>
          </a:stretch>
        </p:blipFill>
        <p:spPr>
          <a:xfrm>
            <a:off x="6230950" y="1592750"/>
            <a:ext cx="2368275" cy="2868200"/>
          </a:xfrm>
          <a:prstGeom prst="rect">
            <a:avLst/>
          </a:prstGeom>
          <a:noFill/>
          <a:ln>
            <a:noFill/>
          </a:ln>
        </p:spPr>
      </p:pic>
      <p:sp>
        <p:nvSpPr>
          <p:cNvPr id="186" name="Google Shape;186;p27"/>
          <p:cNvSpPr/>
          <p:nvPr/>
        </p:nvSpPr>
        <p:spPr>
          <a:xfrm>
            <a:off x="453600" y="2571750"/>
            <a:ext cx="459300" cy="910200"/>
          </a:xfrm>
          <a:prstGeom prst="curvedRightArrow">
            <a:avLst>
              <a:gd fmla="val 25000" name="adj1"/>
              <a:gd fmla="val 50000" name="adj2"/>
              <a:gd fmla="val 25000" name="adj3"/>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txBox="1"/>
          <p:nvPr/>
        </p:nvSpPr>
        <p:spPr>
          <a:xfrm>
            <a:off x="6640325" y="1152463"/>
            <a:ext cx="15495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Proxima Nova"/>
                <a:ea typeface="Proxima Nova"/>
                <a:cs typeface="Proxima Nova"/>
                <a:sym typeface="Proxima Nova"/>
              </a:rPr>
              <a:t>Transfer learning</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una imagen?</a:t>
            </a:r>
            <a:endParaRPr/>
          </a:p>
        </p:txBody>
      </p:sp>
      <p:sp>
        <p:nvSpPr>
          <p:cNvPr id="193" name="Google Shape;19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4" name="Google Shape;194;p28"/>
          <p:cNvPicPr preferRelativeResize="0"/>
          <p:nvPr/>
        </p:nvPicPr>
        <p:blipFill>
          <a:blip r:embed="rId3">
            <a:alphaModFix/>
          </a:blip>
          <a:stretch>
            <a:fillRect/>
          </a:stretch>
        </p:blipFill>
        <p:spPr>
          <a:xfrm>
            <a:off x="1308188" y="1468022"/>
            <a:ext cx="6527626" cy="2785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idx="1" type="body"/>
          </p:nvPr>
        </p:nvSpPr>
        <p:spPr>
          <a:xfrm>
            <a:off x="4652900" y="1152475"/>
            <a:ext cx="4408200" cy="3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Filtro gaussiano: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s"/>
              <a:t>Detección de bordes:</a:t>
            </a:r>
            <a:endParaRPr/>
          </a:p>
        </p:txBody>
      </p:sp>
      <p:sp>
        <p:nvSpPr>
          <p:cNvPr id="200" name="Google Shape;20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Visión Artificial clásica</a:t>
            </a:r>
            <a:endParaRPr/>
          </a:p>
        </p:txBody>
      </p:sp>
      <p:sp>
        <p:nvSpPr>
          <p:cNvPr id="201" name="Google Shape;201;p29"/>
          <p:cNvSpPr txBox="1"/>
          <p:nvPr>
            <p:ph idx="1" type="body"/>
          </p:nvPr>
        </p:nvSpPr>
        <p:spPr>
          <a:xfrm>
            <a:off x="311700" y="1152475"/>
            <a:ext cx="2940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Operación de convolución: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s"/>
              <a:t>Clasificación:</a:t>
            </a:r>
            <a:endParaRPr/>
          </a:p>
        </p:txBody>
      </p:sp>
      <p:pic>
        <p:nvPicPr>
          <p:cNvPr id="202" name="Google Shape;202;p29"/>
          <p:cNvPicPr preferRelativeResize="0"/>
          <p:nvPr/>
        </p:nvPicPr>
        <p:blipFill>
          <a:blip r:embed="rId3">
            <a:alphaModFix/>
          </a:blip>
          <a:stretch>
            <a:fillRect/>
          </a:stretch>
        </p:blipFill>
        <p:spPr>
          <a:xfrm>
            <a:off x="6006575" y="1762071"/>
            <a:ext cx="3054319" cy="1233475"/>
          </a:xfrm>
          <a:prstGeom prst="rect">
            <a:avLst/>
          </a:prstGeom>
          <a:noFill/>
          <a:ln>
            <a:noFill/>
          </a:ln>
        </p:spPr>
      </p:pic>
      <p:pic>
        <p:nvPicPr>
          <p:cNvPr id="203" name="Google Shape;203;p29"/>
          <p:cNvPicPr preferRelativeResize="0"/>
          <p:nvPr/>
        </p:nvPicPr>
        <p:blipFill>
          <a:blip r:embed="rId4">
            <a:alphaModFix/>
          </a:blip>
          <a:stretch>
            <a:fillRect/>
          </a:stretch>
        </p:blipFill>
        <p:spPr>
          <a:xfrm>
            <a:off x="4652900" y="1750825"/>
            <a:ext cx="1259025" cy="1281900"/>
          </a:xfrm>
          <a:prstGeom prst="rect">
            <a:avLst/>
          </a:prstGeom>
          <a:noFill/>
          <a:ln>
            <a:noFill/>
          </a:ln>
        </p:spPr>
      </p:pic>
      <p:pic>
        <p:nvPicPr>
          <p:cNvPr id="204" name="Google Shape;204;p29"/>
          <p:cNvPicPr preferRelativeResize="0"/>
          <p:nvPr/>
        </p:nvPicPr>
        <p:blipFill>
          <a:blip r:embed="rId5">
            <a:alphaModFix/>
          </a:blip>
          <a:stretch>
            <a:fillRect/>
          </a:stretch>
        </p:blipFill>
        <p:spPr>
          <a:xfrm>
            <a:off x="6006575" y="3766327"/>
            <a:ext cx="3054325" cy="1233493"/>
          </a:xfrm>
          <a:prstGeom prst="rect">
            <a:avLst/>
          </a:prstGeom>
          <a:noFill/>
          <a:ln>
            <a:noFill/>
          </a:ln>
        </p:spPr>
      </p:pic>
      <p:pic>
        <p:nvPicPr>
          <p:cNvPr id="205" name="Google Shape;205;p29"/>
          <p:cNvPicPr preferRelativeResize="0"/>
          <p:nvPr/>
        </p:nvPicPr>
        <p:blipFill>
          <a:blip r:embed="rId6">
            <a:alphaModFix/>
          </a:blip>
          <a:stretch>
            <a:fillRect/>
          </a:stretch>
        </p:blipFill>
        <p:spPr>
          <a:xfrm>
            <a:off x="4947088" y="4037500"/>
            <a:ext cx="670650" cy="691150"/>
          </a:xfrm>
          <a:prstGeom prst="rect">
            <a:avLst/>
          </a:prstGeom>
          <a:noFill/>
          <a:ln>
            <a:noFill/>
          </a:ln>
        </p:spPr>
      </p:pic>
      <p:pic>
        <p:nvPicPr>
          <p:cNvPr id="206" name="Google Shape;206;p29"/>
          <p:cNvPicPr preferRelativeResize="0"/>
          <p:nvPr/>
        </p:nvPicPr>
        <p:blipFill>
          <a:blip r:embed="rId7">
            <a:alphaModFix/>
          </a:blip>
          <a:stretch>
            <a:fillRect/>
          </a:stretch>
        </p:blipFill>
        <p:spPr>
          <a:xfrm>
            <a:off x="244700" y="3575675"/>
            <a:ext cx="4052349" cy="1472150"/>
          </a:xfrm>
          <a:prstGeom prst="rect">
            <a:avLst/>
          </a:prstGeom>
          <a:noFill/>
          <a:ln>
            <a:noFill/>
          </a:ln>
        </p:spPr>
      </p:pic>
      <p:pic>
        <p:nvPicPr>
          <p:cNvPr id="207" name="Google Shape;207;p29"/>
          <p:cNvPicPr preferRelativeResize="0"/>
          <p:nvPr/>
        </p:nvPicPr>
        <p:blipFill>
          <a:blip r:embed="rId8">
            <a:alphaModFix/>
          </a:blip>
          <a:stretch>
            <a:fillRect/>
          </a:stretch>
        </p:blipFill>
        <p:spPr>
          <a:xfrm>
            <a:off x="244700" y="1598864"/>
            <a:ext cx="3484036" cy="171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¿Uso del DL en la Visión Artificial? FC.</a:t>
            </a:r>
            <a:endParaRPr/>
          </a:p>
        </p:txBody>
      </p:sp>
      <p:sp>
        <p:nvSpPr>
          <p:cNvPr id="213" name="Google Shape;213;p30"/>
          <p:cNvSpPr txBox="1"/>
          <p:nvPr>
            <p:ph idx="1" type="body"/>
          </p:nvPr>
        </p:nvSpPr>
        <p:spPr>
          <a:xfrm>
            <a:off x="311700" y="1152475"/>
            <a:ext cx="4551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¿Clasificar con una red Fully-Connected?</a:t>
            </a:r>
            <a:endParaRPr/>
          </a:p>
        </p:txBody>
      </p:sp>
      <p:pic>
        <p:nvPicPr>
          <p:cNvPr id="214" name="Google Shape;214;p30"/>
          <p:cNvPicPr preferRelativeResize="0"/>
          <p:nvPr/>
        </p:nvPicPr>
        <p:blipFill>
          <a:blip r:embed="rId3">
            <a:alphaModFix/>
          </a:blip>
          <a:stretch>
            <a:fillRect/>
          </a:stretch>
        </p:blipFill>
        <p:spPr>
          <a:xfrm>
            <a:off x="159300" y="1778475"/>
            <a:ext cx="5453750" cy="2863225"/>
          </a:xfrm>
          <a:prstGeom prst="rect">
            <a:avLst/>
          </a:prstGeom>
          <a:noFill/>
          <a:ln>
            <a:noFill/>
          </a:ln>
        </p:spPr>
      </p:pic>
      <p:sp>
        <p:nvSpPr>
          <p:cNvPr id="215" name="Google Shape;215;p30"/>
          <p:cNvSpPr txBox="1"/>
          <p:nvPr>
            <p:ph idx="1" type="body"/>
          </p:nvPr>
        </p:nvSpPr>
        <p:spPr>
          <a:xfrm>
            <a:off x="5736425" y="923875"/>
            <a:ext cx="3753300" cy="38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Características de la red:</a:t>
            </a:r>
            <a:endParaRPr/>
          </a:p>
          <a:p>
            <a:pPr indent="-298450" lvl="0" marL="457200" rtl="0" algn="l">
              <a:spcBef>
                <a:spcPts val="1600"/>
              </a:spcBef>
              <a:spcAft>
                <a:spcPts val="0"/>
              </a:spcAft>
              <a:buSzPts val="1100"/>
              <a:buChar char="●"/>
            </a:pPr>
            <a:r>
              <a:rPr b="1" lang="es" sz="1100"/>
              <a:t>Entrada</a:t>
            </a:r>
            <a:r>
              <a:rPr lang="es" sz="1100"/>
              <a:t>: 784 píxeles</a:t>
            </a:r>
            <a:endParaRPr sz="1100"/>
          </a:p>
          <a:p>
            <a:pPr indent="-298450" lvl="0" marL="457200" rtl="0" algn="l">
              <a:spcBef>
                <a:spcPts val="0"/>
              </a:spcBef>
              <a:spcAft>
                <a:spcPts val="0"/>
              </a:spcAft>
              <a:buSzPts val="1100"/>
              <a:buChar char="●"/>
            </a:pPr>
            <a:r>
              <a:rPr b="1" lang="es" sz="1100"/>
              <a:t>Hidden Layers</a:t>
            </a:r>
            <a:r>
              <a:rPr lang="es" sz="1100"/>
              <a:t>: N capas x M neuronas</a:t>
            </a:r>
            <a:endParaRPr sz="1100"/>
          </a:p>
          <a:p>
            <a:pPr indent="-298450" lvl="0" marL="457200" rtl="0" algn="l">
              <a:spcBef>
                <a:spcPts val="0"/>
              </a:spcBef>
              <a:spcAft>
                <a:spcPts val="0"/>
              </a:spcAft>
              <a:buSzPts val="1100"/>
              <a:buChar char="●"/>
            </a:pPr>
            <a:r>
              <a:rPr b="1" lang="es" sz="1100"/>
              <a:t>Salida</a:t>
            </a:r>
            <a:r>
              <a:rPr lang="es" sz="1100"/>
              <a:t>: clasificación 0-9</a:t>
            </a:r>
            <a:endParaRPr sz="1100"/>
          </a:p>
          <a:p>
            <a:pPr indent="0" lvl="0" marL="0" rtl="0" algn="l">
              <a:spcBef>
                <a:spcPts val="1600"/>
              </a:spcBef>
              <a:spcAft>
                <a:spcPts val="0"/>
              </a:spcAft>
              <a:buNone/>
            </a:pPr>
            <a:r>
              <a:rPr lang="es"/>
              <a:t>Parámetros por aprender:</a:t>
            </a:r>
            <a:endParaRPr/>
          </a:p>
          <a:p>
            <a:pPr indent="-298450" lvl="0" marL="457200" rtl="0" algn="l">
              <a:spcBef>
                <a:spcPts val="1600"/>
              </a:spcBef>
              <a:spcAft>
                <a:spcPts val="0"/>
              </a:spcAft>
              <a:buSzPts val="1100"/>
              <a:buChar char="●"/>
            </a:pPr>
            <a:r>
              <a:rPr b="1" lang="es" sz="1100"/>
              <a:t>Primera HL</a:t>
            </a:r>
            <a:r>
              <a:rPr lang="es" sz="1100"/>
              <a:t>:</a:t>
            </a:r>
            <a:r>
              <a:rPr lang="es" sz="1100"/>
              <a:t> (784 + 1) x M</a:t>
            </a:r>
            <a:endParaRPr sz="1100"/>
          </a:p>
          <a:p>
            <a:pPr indent="-298450" lvl="0" marL="457200" rtl="0" algn="l">
              <a:spcBef>
                <a:spcPts val="0"/>
              </a:spcBef>
              <a:spcAft>
                <a:spcPts val="0"/>
              </a:spcAft>
              <a:buSzPts val="1100"/>
              <a:buChar char="●"/>
            </a:pPr>
            <a:r>
              <a:rPr b="1" lang="es" sz="1100"/>
              <a:t>Siguientes (N - 1) HL</a:t>
            </a:r>
            <a:r>
              <a:rPr lang="es" sz="1100"/>
              <a:t>:</a:t>
            </a:r>
            <a:r>
              <a:rPr lang="es" sz="1100"/>
              <a:t> (M + 1) x M</a:t>
            </a:r>
            <a:endParaRPr sz="1100"/>
          </a:p>
          <a:p>
            <a:pPr indent="-298450" lvl="0" marL="457200" rtl="0" algn="l">
              <a:spcBef>
                <a:spcPts val="0"/>
              </a:spcBef>
              <a:spcAft>
                <a:spcPts val="0"/>
              </a:spcAft>
              <a:buSzPts val="1100"/>
              <a:buChar char="●"/>
            </a:pPr>
            <a:r>
              <a:rPr b="1" lang="es" sz="1100"/>
              <a:t>Salida</a:t>
            </a:r>
            <a:r>
              <a:rPr lang="es" sz="1100"/>
              <a:t>: (M + 1) x 10</a:t>
            </a:r>
            <a:endParaRPr sz="1100"/>
          </a:p>
          <a:p>
            <a:pPr indent="0" lvl="0" marL="0" rtl="0" algn="l">
              <a:spcBef>
                <a:spcPts val="1600"/>
              </a:spcBef>
              <a:spcAft>
                <a:spcPts val="0"/>
              </a:spcAft>
              <a:buNone/>
            </a:pPr>
            <a:r>
              <a:rPr b="1" lang="es" sz="1100"/>
              <a:t>Total:</a:t>
            </a:r>
            <a:r>
              <a:rPr lang="es" sz="1100"/>
              <a:t> (784 + 1) x M + (N - 1) x </a:t>
            </a:r>
            <a:r>
              <a:rPr lang="es" sz="1100"/>
              <a:t>(M + 1) x M + (M + 1) x 10</a:t>
            </a:r>
            <a:endParaRPr sz="1100"/>
          </a:p>
          <a:p>
            <a:pPr indent="0" lvl="0" marL="0" rtl="0" algn="l">
              <a:spcBef>
                <a:spcPts val="1600"/>
              </a:spcBef>
              <a:spcAft>
                <a:spcPts val="0"/>
              </a:spcAft>
              <a:buNone/>
            </a:pPr>
            <a:r>
              <a:rPr lang="es"/>
              <a:t>Problemas:</a:t>
            </a:r>
            <a:endParaRPr/>
          </a:p>
          <a:p>
            <a:pPr indent="-298450" lvl="0" marL="457200" rtl="0" algn="l">
              <a:spcBef>
                <a:spcPts val="1600"/>
              </a:spcBef>
              <a:spcAft>
                <a:spcPts val="0"/>
              </a:spcAft>
              <a:buSzPts val="1100"/>
              <a:buChar char="●"/>
            </a:pPr>
            <a:r>
              <a:rPr lang="es" sz="1100"/>
              <a:t>Tamaño excesivo de parámetros.</a:t>
            </a:r>
            <a:endParaRPr sz="1100"/>
          </a:p>
          <a:p>
            <a:pPr indent="-298450" lvl="0" marL="457200" rtl="0" algn="l">
              <a:spcBef>
                <a:spcPts val="0"/>
              </a:spcBef>
              <a:spcAft>
                <a:spcPts val="0"/>
              </a:spcAft>
              <a:buSzPts val="1100"/>
              <a:buChar char="●"/>
            </a:pPr>
            <a:r>
              <a:rPr lang="es" sz="1100"/>
              <a:t>Dificultad para detectar la relación espacial.</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¿Uso del DL en la Visión Artificial? FC.</a:t>
            </a:r>
            <a:endParaRPr/>
          </a:p>
        </p:txBody>
      </p:sp>
      <p:pic>
        <p:nvPicPr>
          <p:cNvPr id="221" name="Google Shape;221;p31" title="Multimedia2.mp4">
            <a:hlinkClick r:id="rId3"/>
          </p:cNvPr>
          <p:cNvPicPr preferRelativeResize="0"/>
          <p:nvPr/>
        </p:nvPicPr>
        <p:blipFill>
          <a:blip r:embed="rId4">
            <a:alphaModFix/>
          </a:blip>
          <a:stretch>
            <a:fillRect/>
          </a:stretch>
        </p:blipFill>
        <p:spPr>
          <a:xfrm>
            <a:off x="152400" y="1170125"/>
            <a:ext cx="4114800" cy="3086100"/>
          </a:xfrm>
          <a:prstGeom prst="rect">
            <a:avLst/>
          </a:prstGeom>
          <a:noFill/>
          <a:ln>
            <a:noFill/>
          </a:ln>
        </p:spPr>
      </p:pic>
      <p:pic>
        <p:nvPicPr>
          <p:cNvPr id="222" name="Google Shape;222;p31" title="Multimedia3.mp4">
            <a:hlinkClick r:id="rId5"/>
          </p:cNvPr>
          <p:cNvPicPr preferRelativeResize="0"/>
          <p:nvPr/>
        </p:nvPicPr>
        <p:blipFill>
          <a:blip r:embed="rId4">
            <a:alphaModFix/>
          </a:blip>
          <a:stretch>
            <a:fillRect/>
          </a:stretch>
        </p:blipFill>
        <p:spPr>
          <a:xfrm>
            <a:off x="4876800" y="1170125"/>
            <a:ext cx="4114800" cy="308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la Inteligencia Artificial?</a:t>
            </a:r>
            <a:endParaRPr/>
          </a:p>
          <a:p>
            <a:pPr indent="0" lvl="0" marL="0" rtl="0" algn="l">
              <a:spcBef>
                <a:spcPts val="0"/>
              </a:spcBef>
              <a:spcAft>
                <a:spcPts val="0"/>
              </a:spcAft>
              <a:buNone/>
            </a:pPr>
            <a:r>
              <a:t/>
            </a:r>
            <a:endParaRPr/>
          </a:p>
        </p:txBody>
      </p:sp>
      <p:sp>
        <p:nvSpPr>
          <p:cNvPr id="67" name="Google Shape;67;p14"/>
          <p:cNvSpPr txBox="1"/>
          <p:nvPr>
            <p:ph idx="1" type="body"/>
          </p:nvPr>
        </p:nvSpPr>
        <p:spPr>
          <a:xfrm>
            <a:off x="311700" y="1152475"/>
            <a:ext cx="4455300" cy="3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Inteligencia Artificial</a:t>
            </a:r>
            <a:r>
              <a:rPr lang="es"/>
              <a:t>: Simulación de inteligencia humana en máquinas.</a:t>
            </a:r>
            <a:endParaRPr/>
          </a:p>
          <a:p>
            <a:pPr indent="-342900" lvl="0" marL="457200" rtl="0" algn="l">
              <a:spcBef>
                <a:spcPts val="1600"/>
              </a:spcBef>
              <a:spcAft>
                <a:spcPts val="0"/>
              </a:spcAft>
              <a:buSzPts val="1800"/>
              <a:buChar char="●"/>
            </a:pPr>
            <a:r>
              <a:rPr b="1" lang="es"/>
              <a:t>Tipos</a:t>
            </a:r>
            <a:r>
              <a:rPr lang="es"/>
              <a:t>: Artificial Narrow Intelligence, Artificial General Intelligence, Artificial Super Intelligence.</a:t>
            </a:r>
            <a:endParaRPr/>
          </a:p>
          <a:p>
            <a:pPr indent="-342900" lvl="0" marL="457200" rtl="0" algn="l">
              <a:spcBef>
                <a:spcPts val="0"/>
              </a:spcBef>
              <a:spcAft>
                <a:spcPts val="0"/>
              </a:spcAft>
              <a:buSzPts val="1800"/>
              <a:buChar char="●"/>
            </a:pPr>
            <a:r>
              <a:rPr b="1" lang="es"/>
              <a:t>Dominios</a:t>
            </a:r>
            <a:r>
              <a:rPr lang="es"/>
              <a:t>: percepción, razonamiento, representación del conocimiento, planificación, comunicación, ...</a:t>
            </a:r>
            <a:endParaRPr/>
          </a:p>
          <a:p>
            <a:pPr indent="-342900" lvl="0" marL="457200" rtl="0" algn="l">
              <a:spcBef>
                <a:spcPts val="0"/>
              </a:spcBef>
              <a:spcAft>
                <a:spcPts val="0"/>
              </a:spcAft>
              <a:buSzPts val="1800"/>
              <a:buChar char="●"/>
            </a:pPr>
            <a:r>
              <a:rPr b="1" lang="es"/>
              <a:t>Soluciones</a:t>
            </a:r>
            <a:r>
              <a:rPr lang="es"/>
              <a:t>: basadas en lógica, métodos probabilísticos, machine learning, búsqueda y optimización, ... </a:t>
            </a:r>
            <a:endParaRPr/>
          </a:p>
        </p:txBody>
      </p:sp>
      <p:pic>
        <p:nvPicPr>
          <p:cNvPr id="68" name="Google Shape;68;p14"/>
          <p:cNvPicPr preferRelativeResize="0"/>
          <p:nvPr/>
        </p:nvPicPr>
        <p:blipFill>
          <a:blip r:embed="rId3">
            <a:alphaModFix/>
          </a:blip>
          <a:stretch>
            <a:fillRect/>
          </a:stretch>
        </p:blipFill>
        <p:spPr>
          <a:xfrm>
            <a:off x="4814150" y="1152473"/>
            <a:ext cx="4018150" cy="30220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¿Uso del DL en la Visión Artificial? CNN.</a:t>
            </a:r>
            <a:endParaRPr/>
          </a:p>
        </p:txBody>
      </p:sp>
      <p:sp>
        <p:nvSpPr>
          <p:cNvPr id="228" name="Google Shape;22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CNN &amp; pooling layers</a:t>
            </a:r>
            <a:endParaRPr/>
          </a:p>
        </p:txBody>
      </p:sp>
      <p:pic>
        <p:nvPicPr>
          <p:cNvPr id="229" name="Google Shape;229;p32"/>
          <p:cNvPicPr preferRelativeResize="0"/>
          <p:nvPr/>
        </p:nvPicPr>
        <p:blipFill>
          <a:blip r:embed="rId3">
            <a:alphaModFix/>
          </a:blip>
          <a:stretch>
            <a:fillRect/>
          </a:stretch>
        </p:blipFill>
        <p:spPr>
          <a:xfrm>
            <a:off x="311700" y="2025313"/>
            <a:ext cx="5206548" cy="2786949"/>
          </a:xfrm>
          <a:prstGeom prst="rect">
            <a:avLst/>
          </a:prstGeom>
          <a:noFill/>
          <a:ln>
            <a:noFill/>
          </a:ln>
        </p:spPr>
      </p:pic>
      <p:pic>
        <p:nvPicPr>
          <p:cNvPr id="230" name="Google Shape;230;p32"/>
          <p:cNvPicPr preferRelativeResize="0"/>
          <p:nvPr/>
        </p:nvPicPr>
        <p:blipFill>
          <a:blip r:embed="rId4">
            <a:alphaModFix/>
          </a:blip>
          <a:stretch>
            <a:fillRect/>
          </a:stretch>
        </p:blipFill>
        <p:spPr>
          <a:xfrm>
            <a:off x="6304525" y="2256076"/>
            <a:ext cx="2527775" cy="1861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ve una CNN? ¿En qué se fija?</a:t>
            </a:r>
            <a:endParaRPr/>
          </a:p>
        </p:txBody>
      </p:sp>
      <p:sp>
        <p:nvSpPr>
          <p:cNvPr id="236" name="Google Shape;23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7" name="Google Shape;237;p33"/>
          <p:cNvPicPr preferRelativeResize="0"/>
          <p:nvPr/>
        </p:nvPicPr>
        <p:blipFill>
          <a:blip r:embed="rId3">
            <a:alphaModFix/>
          </a:blip>
          <a:stretch>
            <a:fillRect/>
          </a:stretch>
        </p:blipFill>
        <p:spPr>
          <a:xfrm>
            <a:off x="98500" y="1170712"/>
            <a:ext cx="4408322" cy="3379926"/>
          </a:xfrm>
          <a:prstGeom prst="rect">
            <a:avLst/>
          </a:prstGeom>
          <a:noFill/>
          <a:ln>
            <a:noFill/>
          </a:ln>
        </p:spPr>
      </p:pic>
      <p:pic>
        <p:nvPicPr>
          <p:cNvPr id="238" name="Google Shape;238;p33"/>
          <p:cNvPicPr preferRelativeResize="0"/>
          <p:nvPr/>
        </p:nvPicPr>
        <p:blipFill>
          <a:blip r:embed="rId4">
            <a:alphaModFix/>
          </a:blip>
          <a:stretch>
            <a:fillRect/>
          </a:stretch>
        </p:blipFill>
        <p:spPr>
          <a:xfrm>
            <a:off x="4828250" y="1170700"/>
            <a:ext cx="4315753" cy="341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t>
            </a:r>
            <a:r>
              <a:rPr lang="es"/>
              <a:t>Uso del DL en la Visión Artificial? Visualizaciones.</a:t>
            </a:r>
            <a:endParaRPr/>
          </a:p>
        </p:txBody>
      </p:sp>
      <p:sp>
        <p:nvSpPr>
          <p:cNvPr id="244" name="Google Shape;24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Artificial Neural Networks 3D simulation.&#10;&#10;Subscribe to this YouTube channel or connect on:&#10;Web:  https://www.cybercontrols.org/&#10;LinkedIn: https://www.linkedin.com/in/denis-dmitriev-b6a95993&#10;&#10;Support on Patreon: https://www.patreon.com/deep_robotics&#10;Support on PayPal, user: denis.y.dmitriev@gmail.com" id="245" name="Google Shape;245;p34" title="Neural Network 3D Simulation">
            <a:hlinkClick r:id="rId3"/>
          </p:cNvPr>
          <p:cNvPicPr preferRelativeResize="0"/>
          <p:nvPr/>
        </p:nvPicPr>
        <p:blipFill>
          <a:blip r:embed="rId4">
            <a:alphaModFix/>
          </a:blip>
          <a:stretch>
            <a:fillRect/>
          </a:stretch>
        </p:blipFill>
        <p:spPr>
          <a:xfrm>
            <a:off x="1048700" y="1578163"/>
            <a:ext cx="3420050" cy="2565050"/>
          </a:xfrm>
          <a:prstGeom prst="rect">
            <a:avLst/>
          </a:prstGeom>
          <a:noFill/>
          <a:ln>
            <a:noFill/>
          </a:ln>
        </p:spPr>
      </p:pic>
      <p:pic>
        <p:nvPicPr>
          <p:cNvPr descr="VGG16 Neural Networks visualization.&#10;&#10;Subscribe to this YouTube channel or connect on:&#10;&#10;Web:  https://www.cybercontrols.org/&#10;LinkedIn: https://www.linkedin.com/in/denis-dmi...&#10;&#10;Support on Patreon: https://www.patreon.com/deep_robotics&#10;&#10;Support on PayPal, user: denis.y.dmitriev@gmail.com" id="246" name="Google Shape;246;p34" title="VGG16 Neural Network Visualization">
            <a:hlinkClick r:id="rId5"/>
          </p:cNvPr>
          <p:cNvPicPr preferRelativeResize="0"/>
          <p:nvPr/>
        </p:nvPicPr>
        <p:blipFill>
          <a:blip r:embed="rId6">
            <a:alphaModFix/>
          </a:blip>
          <a:stretch>
            <a:fillRect/>
          </a:stretch>
        </p:blipFill>
        <p:spPr>
          <a:xfrm>
            <a:off x="4572008" y="1553838"/>
            <a:ext cx="3484967" cy="261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idx="1" type="body"/>
          </p:nvPr>
        </p:nvSpPr>
        <p:spPr>
          <a:xfrm>
            <a:off x="4910250" y="1152475"/>
            <a:ext cx="34011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2. Congelar capas y entrenar</a:t>
            </a:r>
            <a:endParaRPr/>
          </a:p>
        </p:txBody>
      </p:sp>
      <p:sp>
        <p:nvSpPr>
          <p:cNvPr id="252" name="Google Shape;25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Transfer Learning</a:t>
            </a:r>
            <a:endParaRPr/>
          </a:p>
          <a:p>
            <a:pPr indent="0" lvl="0" marL="0" rtl="0" algn="l">
              <a:spcBef>
                <a:spcPts val="0"/>
              </a:spcBef>
              <a:spcAft>
                <a:spcPts val="0"/>
              </a:spcAft>
              <a:buNone/>
            </a:pPr>
            <a:r>
              <a:t/>
            </a:r>
            <a:endParaRPr/>
          </a:p>
        </p:txBody>
      </p:sp>
      <p:sp>
        <p:nvSpPr>
          <p:cNvPr id="253" name="Google Shape;253;p35"/>
          <p:cNvSpPr txBox="1"/>
          <p:nvPr>
            <p:ph idx="1" type="body"/>
          </p:nvPr>
        </p:nvSpPr>
        <p:spPr>
          <a:xfrm>
            <a:off x="768900" y="1152475"/>
            <a:ext cx="3702900" cy="3416400"/>
          </a:xfrm>
          <a:prstGeom prst="rect">
            <a:avLst/>
          </a:prstGeom>
        </p:spPr>
        <p:txBody>
          <a:bodyPr anchorCtr="0" anchor="t" bIns="91425" lIns="91425" spcFirstLastPara="1" rIns="91425" wrap="square" tIns="91425">
            <a:noAutofit/>
          </a:bodyPr>
          <a:lstStyle/>
          <a:p>
            <a:pPr indent="-342900" lvl="0" marL="457200" rtl="0" algn="ctr">
              <a:spcBef>
                <a:spcPts val="0"/>
              </a:spcBef>
              <a:spcAft>
                <a:spcPts val="0"/>
              </a:spcAft>
              <a:buSzPts val="1800"/>
              <a:buAutoNum type="arabicPeriod"/>
            </a:pPr>
            <a:r>
              <a:rPr lang="es"/>
              <a:t>Reemplazar el clasificador</a:t>
            </a:r>
            <a:endParaRPr/>
          </a:p>
        </p:txBody>
      </p:sp>
      <p:pic>
        <p:nvPicPr>
          <p:cNvPr id="254" name="Google Shape;254;p35"/>
          <p:cNvPicPr preferRelativeResize="0"/>
          <p:nvPr/>
        </p:nvPicPr>
        <p:blipFill>
          <a:blip r:embed="rId3">
            <a:alphaModFix/>
          </a:blip>
          <a:stretch>
            <a:fillRect/>
          </a:stretch>
        </p:blipFill>
        <p:spPr>
          <a:xfrm>
            <a:off x="960800" y="1829950"/>
            <a:ext cx="3209126" cy="2727750"/>
          </a:xfrm>
          <a:prstGeom prst="rect">
            <a:avLst/>
          </a:prstGeom>
          <a:noFill/>
          <a:ln>
            <a:noFill/>
          </a:ln>
        </p:spPr>
      </p:pic>
      <p:pic>
        <p:nvPicPr>
          <p:cNvPr id="255" name="Google Shape;255;p35"/>
          <p:cNvPicPr preferRelativeResize="0"/>
          <p:nvPr/>
        </p:nvPicPr>
        <p:blipFill>
          <a:blip r:embed="rId4">
            <a:alphaModFix/>
          </a:blip>
          <a:stretch>
            <a:fillRect/>
          </a:stretch>
        </p:blipFill>
        <p:spPr>
          <a:xfrm>
            <a:off x="4986325" y="1848400"/>
            <a:ext cx="3134974" cy="2690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Aplicaciones en seguridad en la construcción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 name="Google Shape;261;p36"/>
          <p:cNvSpPr txBox="1"/>
          <p:nvPr>
            <p:ph idx="1" type="body"/>
          </p:nvPr>
        </p:nvSpPr>
        <p:spPr>
          <a:xfrm>
            <a:off x="398500" y="1152475"/>
            <a:ext cx="525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Uso de los EPI</a:t>
            </a:r>
            <a:endParaRPr/>
          </a:p>
          <a:p>
            <a:pPr indent="-342900" lvl="0" marL="457200" rtl="0" algn="l">
              <a:spcBef>
                <a:spcPts val="0"/>
              </a:spcBef>
              <a:spcAft>
                <a:spcPts val="0"/>
              </a:spcAft>
              <a:buSzPts val="1800"/>
              <a:buChar char="●"/>
            </a:pPr>
            <a:r>
              <a:rPr lang="es"/>
              <a:t>Exposición a riesgos: estáticos o dinámicos</a:t>
            </a:r>
            <a:endParaRPr/>
          </a:p>
          <a:p>
            <a:pPr indent="-342900" lvl="0" marL="457200" rtl="0" algn="l">
              <a:spcBef>
                <a:spcPts val="0"/>
              </a:spcBef>
              <a:spcAft>
                <a:spcPts val="0"/>
              </a:spcAft>
              <a:buSzPts val="1800"/>
              <a:buChar char="●"/>
            </a:pPr>
            <a:r>
              <a:rPr lang="es"/>
              <a:t>Falta de seguimiento de procedimientos</a:t>
            </a:r>
            <a:endParaRPr/>
          </a:p>
          <a:p>
            <a:pPr indent="0" lvl="0" marL="457200" rtl="0" algn="l">
              <a:spcBef>
                <a:spcPts val="1600"/>
              </a:spcBef>
              <a:spcAft>
                <a:spcPts val="1600"/>
              </a:spcAft>
              <a:buNone/>
            </a:pPr>
            <a:r>
              <a:t/>
            </a:r>
            <a:endParaRPr/>
          </a:p>
        </p:txBody>
      </p:sp>
      <p:pic>
        <p:nvPicPr>
          <p:cNvPr id="262" name="Google Shape;262;p36"/>
          <p:cNvPicPr preferRelativeResize="0"/>
          <p:nvPr/>
        </p:nvPicPr>
        <p:blipFill>
          <a:blip r:embed="rId3">
            <a:alphaModFix/>
          </a:blip>
          <a:stretch>
            <a:fillRect/>
          </a:stretch>
        </p:blipFill>
        <p:spPr>
          <a:xfrm>
            <a:off x="1668313" y="2632825"/>
            <a:ext cx="5807383" cy="2273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Aplicaciones en seguridad en la construcción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8" name="Google Shape;26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Deep learning for site safety: Real-time detection of personal protective equipment</a:t>
            </a:r>
            <a:endParaRPr sz="1600"/>
          </a:p>
          <a:p>
            <a:pPr indent="0" lvl="0" marL="0" rtl="0" algn="l">
              <a:spcBef>
                <a:spcPts val="1600"/>
              </a:spcBef>
              <a:spcAft>
                <a:spcPts val="1600"/>
              </a:spcAft>
              <a:buNone/>
            </a:pPr>
            <a:r>
              <a:t/>
            </a:r>
            <a:endParaRPr/>
          </a:p>
        </p:txBody>
      </p:sp>
      <p:pic>
        <p:nvPicPr>
          <p:cNvPr id="269" name="Google Shape;269;p37"/>
          <p:cNvPicPr preferRelativeResize="0"/>
          <p:nvPr/>
        </p:nvPicPr>
        <p:blipFill>
          <a:blip r:embed="rId3">
            <a:alphaModFix/>
          </a:blip>
          <a:stretch>
            <a:fillRect/>
          </a:stretch>
        </p:blipFill>
        <p:spPr>
          <a:xfrm>
            <a:off x="102900" y="2000187"/>
            <a:ext cx="4392900" cy="3008991"/>
          </a:xfrm>
          <a:prstGeom prst="rect">
            <a:avLst/>
          </a:prstGeom>
          <a:noFill/>
          <a:ln>
            <a:noFill/>
          </a:ln>
        </p:spPr>
      </p:pic>
      <p:pic>
        <p:nvPicPr>
          <p:cNvPr id="270" name="Google Shape;270;p37"/>
          <p:cNvPicPr preferRelativeResize="0"/>
          <p:nvPr/>
        </p:nvPicPr>
        <p:blipFill>
          <a:blip r:embed="rId4">
            <a:alphaModFix/>
          </a:blip>
          <a:stretch>
            <a:fillRect/>
          </a:stretch>
        </p:blipFill>
        <p:spPr>
          <a:xfrm>
            <a:off x="4691425" y="2054725"/>
            <a:ext cx="4392900" cy="2899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Aplicaciones en seguridad en la construcción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6" name="Google Shape;27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600"/>
              <a:t>A deep learning-based method for detecting non-certified work on construction sites</a:t>
            </a:r>
            <a:endParaRPr sz="1600"/>
          </a:p>
        </p:txBody>
      </p:sp>
      <p:pic>
        <p:nvPicPr>
          <p:cNvPr id="277" name="Google Shape;277;p38"/>
          <p:cNvPicPr preferRelativeResize="0"/>
          <p:nvPr/>
        </p:nvPicPr>
        <p:blipFill>
          <a:blip r:embed="rId3">
            <a:alphaModFix/>
          </a:blip>
          <a:stretch>
            <a:fillRect/>
          </a:stretch>
        </p:blipFill>
        <p:spPr>
          <a:xfrm>
            <a:off x="65475" y="1705725"/>
            <a:ext cx="5226849" cy="3232225"/>
          </a:xfrm>
          <a:prstGeom prst="rect">
            <a:avLst/>
          </a:prstGeom>
          <a:noFill/>
          <a:ln>
            <a:noFill/>
          </a:ln>
        </p:spPr>
      </p:pic>
      <p:pic>
        <p:nvPicPr>
          <p:cNvPr id="278" name="Google Shape;278;p38"/>
          <p:cNvPicPr preferRelativeResize="0"/>
          <p:nvPr/>
        </p:nvPicPr>
        <p:blipFill>
          <a:blip r:embed="rId4">
            <a:alphaModFix/>
          </a:blip>
          <a:stretch>
            <a:fillRect/>
          </a:stretch>
        </p:blipFill>
        <p:spPr>
          <a:xfrm>
            <a:off x="5352250" y="1782346"/>
            <a:ext cx="3639350" cy="3078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Aplicaciones en seguridad en la construcción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4" name="Google Shape;28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A deep hybrid learning model to detect unsafe behavior: Integrating convolution neural networks and long short-term memory</a:t>
            </a:r>
            <a:endParaRPr sz="1600"/>
          </a:p>
          <a:p>
            <a:pPr indent="0" lvl="0" marL="0" rtl="0" algn="l">
              <a:spcBef>
                <a:spcPts val="1600"/>
              </a:spcBef>
              <a:spcAft>
                <a:spcPts val="1600"/>
              </a:spcAft>
              <a:buNone/>
            </a:pPr>
            <a:r>
              <a:t/>
            </a:r>
            <a:endParaRPr/>
          </a:p>
        </p:txBody>
      </p:sp>
      <p:pic>
        <p:nvPicPr>
          <p:cNvPr id="285" name="Google Shape;285;p39"/>
          <p:cNvPicPr preferRelativeResize="0"/>
          <p:nvPr/>
        </p:nvPicPr>
        <p:blipFill>
          <a:blip r:embed="rId3">
            <a:alphaModFix/>
          </a:blip>
          <a:stretch>
            <a:fillRect/>
          </a:stretch>
        </p:blipFill>
        <p:spPr>
          <a:xfrm>
            <a:off x="1214425" y="2069313"/>
            <a:ext cx="6715125" cy="2581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Aplicaciones en seguridad en la construcción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Vision-based management of construction resources, progress, and site safety. More information about this project can be found at https://www.researchgate.net/project/Applications-of-computer-vision. Should you have any comments, I can be reached at eric4note@outlook.com." id="291" name="Google Shape;291;p40" title="Computer Vision-Based Smart Construction">
            <a:hlinkClick r:id="rId3"/>
          </p:cNvPr>
          <p:cNvPicPr preferRelativeResize="0"/>
          <p:nvPr/>
        </p:nvPicPr>
        <p:blipFill>
          <a:blip r:embed="rId4">
            <a:alphaModFix/>
          </a:blip>
          <a:stretch>
            <a:fillRect/>
          </a:stretch>
        </p:blipFill>
        <p:spPr>
          <a:xfrm>
            <a:off x="152400" y="1170125"/>
            <a:ext cx="4337800" cy="3253350"/>
          </a:xfrm>
          <a:prstGeom prst="rect">
            <a:avLst/>
          </a:prstGeom>
          <a:noFill/>
          <a:ln>
            <a:noFill/>
          </a:ln>
        </p:spPr>
      </p:pic>
      <p:pic>
        <p:nvPicPr>
          <p:cNvPr descr="Action Recognition, Anomaly Detection, ActionXPose, Support Vector Machine, RGB, OpenPose, BMbD, M-BMbD, JBMOPbD" id="292" name="Google Shape;292;p40" title="Pose-driven Human Action Recognition and Anomaly Detection">
            <a:hlinkClick r:id="rId5"/>
          </p:cNvPr>
          <p:cNvPicPr preferRelativeResize="0"/>
          <p:nvPr/>
        </p:nvPicPr>
        <p:blipFill>
          <a:blip r:embed="rId6">
            <a:alphaModFix/>
          </a:blip>
          <a:stretch>
            <a:fillRect/>
          </a:stretch>
        </p:blipFill>
        <p:spPr>
          <a:xfrm>
            <a:off x="4642600" y="1170125"/>
            <a:ext cx="4349000" cy="326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Aplicaciones en seguridad en la construcción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A computer vision system that processes input from camera(s) in real time and detects people and forklifts. It generates alerts when people come too close to the forklift. It can record data on people and vehicles movements and dangerous situations. &#10;&#10;It runs on Raspberry Pi 4, so it can connect to a relay which turns on a light or a sound alarm. It can remotely slow down or stop a forklift (for certain models only).&#10;&#10;Author: https://www.linkedin.com/in/alexey-ganin/" id="298" name="Google Shape;298;p41" title="Computer Vision system for Forklift Safety in warehouses and manufacturing. Runs on Raspberry Pi 4.">
            <a:hlinkClick r:id="rId3"/>
          </p:cNvPr>
          <p:cNvPicPr preferRelativeResize="0"/>
          <p:nvPr/>
        </p:nvPicPr>
        <p:blipFill>
          <a:blip r:embed="rId4">
            <a:alphaModFix/>
          </a:blip>
          <a:stretch>
            <a:fillRect/>
          </a:stretch>
        </p:blipFill>
        <p:spPr>
          <a:xfrm>
            <a:off x="152400" y="1170125"/>
            <a:ext cx="4114800" cy="3086100"/>
          </a:xfrm>
          <a:prstGeom prst="rect">
            <a:avLst/>
          </a:prstGeom>
          <a:noFill/>
          <a:ln>
            <a:noFill/>
          </a:ln>
        </p:spPr>
      </p:pic>
      <p:pic>
        <p:nvPicPr>
          <p:cNvPr descr="This video illustrates the work we are carrying out in the field of Driver Monitoring Systems (DMS) using single camera set-ups, and our latest advances in computer vision and machine learning. &#10;&#10;Driver attention is monitored by means of estimating the head pose and gaze estimation, for which we use deep learning methods for training inference models. The fatigue of the driver can be also measured processing the observed amplitude of the eyes, which provide information on blinking patterns we can correlate with fatigue levels.&#10;&#10;These methods are under development and continuously improving thanks to our participation in several EU and private projects: &#10;http://vi-das.eu/&#10;&#10;More info:&#10;Viulib® is a software library, a solution that collects, processes and analyzes real-time video images.&#10;Viulib®: http://www.viulib.org/&#10;Viulib® SDK brochure: http://www.vicomtech.org/resources/archivosbd/sdks_documentos/viulib_sdk.pdf&#10;Viulib® is Property of http://www.vicomtech.org&#10;Contact for Viulib®: viulib@vicomtech.org&#10;General contact: its@vicomtech.org" id="299" name="Google Shape;299;p41" title="Deep Learning for Uncalibrated Gaze Estimation and Fatigue Detection">
            <a:hlinkClick r:id="rId5"/>
          </p:cNvPr>
          <p:cNvPicPr preferRelativeResize="0"/>
          <p:nvPr/>
        </p:nvPicPr>
        <p:blipFill>
          <a:blip r:embed="rId6">
            <a:alphaModFix/>
          </a:blip>
          <a:stretch>
            <a:fillRect/>
          </a:stretch>
        </p:blipFill>
        <p:spPr>
          <a:xfrm>
            <a:off x="4876800" y="1170125"/>
            <a:ext cx="4114800" cy="308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el Machine Learning?</a:t>
            </a:r>
            <a:endParaRPr/>
          </a:p>
          <a:p>
            <a:pPr indent="0" lvl="0" marL="0" rtl="0" algn="l">
              <a:spcBef>
                <a:spcPts val="0"/>
              </a:spcBef>
              <a:spcAft>
                <a:spcPts val="0"/>
              </a:spcAft>
              <a:buNone/>
            </a:pPr>
            <a:r>
              <a:t/>
            </a:r>
            <a:endParaRPr/>
          </a:p>
        </p:txBody>
      </p:sp>
      <p:sp>
        <p:nvSpPr>
          <p:cNvPr id="74" name="Google Shape;74;p15"/>
          <p:cNvSpPr txBox="1"/>
          <p:nvPr>
            <p:ph idx="1" type="body"/>
          </p:nvPr>
        </p:nvSpPr>
        <p:spPr>
          <a:xfrm>
            <a:off x="311700" y="1152475"/>
            <a:ext cx="516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M</a:t>
            </a:r>
            <a:r>
              <a:rPr b="1" lang="es"/>
              <a:t>achine Learning</a:t>
            </a:r>
            <a:r>
              <a:rPr lang="es"/>
              <a:t>: conjunto de algoritmos para analizar datos, aprender de estos y determinar o predecir un conjunto de eventos.</a:t>
            </a:r>
            <a:endParaRPr/>
          </a:p>
          <a:p>
            <a:pPr indent="-342900" lvl="0" marL="457200" rtl="0" algn="l">
              <a:spcBef>
                <a:spcPts val="1600"/>
              </a:spcBef>
              <a:spcAft>
                <a:spcPts val="0"/>
              </a:spcAft>
              <a:buSzPts val="1800"/>
              <a:buChar char="●"/>
            </a:pPr>
            <a:r>
              <a:rPr b="1" lang="es"/>
              <a:t>Tipo de entrenamiento</a:t>
            </a:r>
            <a:r>
              <a:rPr lang="es"/>
              <a:t>: Supervisado, no supervisado, semi-supervisado o reforzado.</a:t>
            </a:r>
            <a:endParaRPr/>
          </a:p>
          <a:p>
            <a:pPr indent="-342900" lvl="0" marL="457200" rtl="0" algn="l">
              <a:spcBef>
                <a:spcPts val="0"/>
              </a:spcBef>
              <a:spcAft>
                <a:spcPts val="0"/>
              </a:spcAft>
              <a:buSzPts val="1800"/>
              <a:buChar char="●"/>
            </a:pPr>
            <a:r>
              <a:rPr b="1" lang="es"/>
              <a:t>Aprendizaje</a:t>
            </a:r>
            <a:r>
              <a:rPr lang="es"/>
              <a:t>:</a:t>
            </a:r>
            <a:r>
              <a:rPr b="1" lang="es"/>
              <a:t> </a:t>
            </a:r>
            <a:r>
              <a:rPr lang="es"/>
              <a:t>online </a:t>
            </a:r>
            <a:r>
              <a:rPr lang="es"/>
              <a:t>u offline.</a:t>
            </a:r>
            <a:endParaRPr/>
          </a:p>
          <a:p>
            <a:pPr indent="-342900" lvl="0" marL="457200" rtl="0" algn="l">
              <a:spcBef>
                <a:spcPts val="0"/>
              </a:spcBef>
              <a:spcAft>
                <a:spcPts val="0"/>
              </a:spcAft>
              <a:buSzPts val="1800"/>
              <a:buChar char="●"/>
            </a:pPr>
            <a:r>
              <a:rPr b="1" lang="es"/>
              <a:t>Predicción</a:t>
            </a:r>
            <a:r>
              <a:rPr lang="es"/>
              <a:t>: basado en instancias o en modelo.</a:t>
            </a:r>
            <a:endParaRPr/>
          </a:p>
        </p:txBody>
      </p:sp>
      <p:pic>
        <p:nvPicPr>
          <p:cNvPr id="75" name="Google Shape;75;p15"/>
          <p:cNvPicPr preferRelativeResize="0"/>
          <p:nvPr/>
        </p:nvPicPr>
        <p:blipFill>
          <a:blip r:embed="rId3">
            <a:alphaModFix/>
          </a:blip>
          <a:stretch>
            <a:fillRect/>
          </a:stretch>
        </p:blipFill>
        <p:spPr>
          <a:xfrm>
            <a:off x="5659563" y="2597350"/>
            <a:ext cx="3361500" cy="1890844"/>
          </a:xfrm>
          <a:prstGeom prst="rect">
            <a:avLst/>
          </a:prstGeom>
          <a:noFill/>
          <a:ln>
            <a:noFill/>
          </a:ln>
        </p:spPr>
      </p:pic>
      <p:pic>
        <p:nvPicPr>
          <p:cNvPr id="76" name="Google Shape;76;p15"/>
          <p:cNvPicPr preferRelativeResize="0"/>
          <p:nvPr/>
        </p:nvPicPr>
        <p:blipFill>
          <a:blip r:embed="rId4">
            <a:alphaModFix/>
          </a:blip>
          <a:stretch>
            <a:fillRect/>
          </a:stretch>
        </p:blipFill>
        <p:spPr>
          <a:xfrm>
            <a:off x="5848325" y="1211599"/>
            <a:ext cx="2983976" cy="1491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puedo hacer yo?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5" name="Google Shape;305;p42"/>
          <p:cNvSpPr txBox="1"/>
          <p:nvPr>
            <p:ph idx="1" type="body"/>
          </p:nvPr>
        </p:nvSpPr>
        <p:spPr>
          <a:xfrm>
            <a:off x="311700" y="1152475"/>
            <a:ext cx="5452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Machine Learning as a Service (API &amp; AutoML)</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s"/>
              <a:t>Object Detection API (Detectron2, TF Object Detection API)</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s"/>
              <a:t>TensorFlow &amp; Keras, Pytorch, MXNet, ...</a:t>
            </a:r>
            <a:endParaRPr/>
          </a:p>
          <a:p>
            <a:pPr indent="0" lvl="0" marL="0" rtl="0" algn="l">
              <a:spcBef>
                <a:spcPts val="1600"/>
              </a:spcBef>
              <a:spcAft>
                <a:spcPts val="1600"/>
              </a:spcAft>
              <a:buNone/>
            </a:pPr>
            <a:r>
              <a:t/>
            </a:r>
            <a:endParaRPr/>
          </a:p>
        </p:txBody>
      </p:sp>
      <p:pic>
        <p:nvPicPr>
          <p:cNvPr id="306" name="Google Shape;306;p42"/>
          <p:cNvPicPr preferRelativeResize="0"/>
          <p:nvPr/>
        </p:nvPicPr>
        <p:blipFill>
          <a:blip r:embed="rId3">
            <a:alphaModFix/>
          </a:blip>
          <a:stretch>
            <a:fillRect/>
          </a:stretch>
        </p:blipFill>
        <p:spPr>
          <a:xfrm>
            <a:off x="5922200" y="1013713"/>
            <a:ext cx="3122674" cy="3693925"/>
          </a:xfrm>
          <a:prstGeom prst="rect">
            <a:avLst/>
          </a:prstGeom>
          <a:noFill/>
          <a:ln>
            <a:noFill/>
          </a:ln>
        </p:spPr>
      </p:pic>
      <p:pic>
        <p:nvPicPr>
          <p:cNvPr id="307" name="Google Shape;307;p42"/>
          <p:cNvPicPr preferRelativeResize="0"/>
          <p:nvPr/>
        </p:nvPicPr>
        <p:blipFill>
          <a:blip r:embed="rId4">
            <a:alphaModFix/>
          </a:blip>
          <a:stretch>
            <a:fillRect/>
          </a:stretch>
        </p:blipFill>
        <p:spPr>
          <a:xfrm>
            <a:off x="2484400" y="2735975"/>
            <a:ext cx="530329" cy="738173"/>
          </a:xfrm>
          <a:prstGeom prst="rect">
            <a:avLst/>
          </a:prstGeom>
          <a:noFill/>
          <a:ln>
            <a:noFill/>
          </a:ln>
        </p:spPr>
      </p:pic>
      <p:pic>
        <p:nvPicPr>
          <p:cNvPr id="308" name="Google Shape;308;p42"/>
          <p:cNvPicPr preferRelativeResize="0"/>
          <p:nvPr/>
        </p:nvPicPr>
        <p:blipFill>
          <a:blip r:embed="rId5">
            <a:alphaModFix/>
          </a:blip>
          <a:stretch>
            <a:fillRect/>
          </a:stretch>
        </p:blipFill>
        <p:spPr>
          <a:xfrm>
            <a:off x="795825" y="3106650"/>
            <a:ext cx="1471773" cy="269825"/>
          </a:xfrm>
          <a:prstGeom prst="rect">
            <a:avLst/>
          </a:prstGeom>
          <a:noFill/>
          <a:ln>
            <a:noFill/>
          </a:ln>
        </p:spPr>
      </p:pic>
      <p:pic>
        <p:nvPicPr>
          <p:cNvPr id="309" name="Google Shape;309;p42"/>
          <p:cNvPicPr preferRelativeResize="0"/>
          <p:nvPr/>
        </p:nvPicPr>
        <p:blipFill>
          <a:blip r:embed="rId6">
            <a:alphaModFix/>
          </a:blip>
          <a:stretch>
            <a:fillRect/>
          </a:stretch>
        </p:blipFill>
        <p:spPr>
          <a:xfrm>
            <a:off x="4642950" y="1631862"/>
            <a:ext cx="834375" cy="469350"/>
          </a:xfrm>
          <a:prstGeom prst="rect">
            <a:avLst/>
          </a:prstGeom>
          <a:noFill/>
          <a:ln>
            <a:noFill/>
          </a:ln>
        </p:spPr>
      </p:pic>
      <p:pic>
        <p:nvPicPr>
          <p:cNvPr id="310" name="Google Shape;310;p42"/>
          <p:cNvPicPr preferRelativeResize="0"/>
          <p:nvPr/>
        </p:nvPicPr>
        <p:blipFill rotWithShape="1">
          <a:blip r:embed="rId7">
            <a:alphaModFix/>
          </a:blip>
          <a:srcRect b="31367" l="26408" r="26180" t="27139"/>
          <a:stretch/>
        </p:blipFill>
        <p:spPr>
          <a:xfrm>
            <a:off x="795825" y="1673475"/>
            <a:ext cx="735362" cy="483174"/>
          </a:xfrm>
          <a:prstGeom prst="rect">
            <a:avLst/>
          </a:prstGeom>
          <a:noFill/>
          <a:ln>
            <a:noFill/>
          </a:ln>
        </p:spPr>
      </p:pic>
      <p:pic>
        <p:nvPicPr>
          <p:cNvPr id="311" name="Google Shape;311;p42"/>
          <p:cNvPicPr preferRelativeResize="0"/>
          <p:nvPr/>
        </p:nvPicPr>
        <p:blipFill rotWithShape="1">
          <a:blip r:embed="rId8">
            <a:alphaModFix/>
          </a:blip>
          <a:srcRect b="20856" l="0" r="0" t="19806"/>
          <a:stretch/>
        </p:blipFill>
        <p:spPr>
          <a:xfrm>
            <a:off x="1551700" y="1701913"/>
            <a:ext cx="1275250" cy="426300"/>
          </a:xfrm>
          <a:prstGeom prst="rect">
            <a:avLst/>
          </a:prstGeom>
          <a:noFill/>
          <a:ln>
            <a:noFill/>
          </a:ln>
        </p:spPr>
      </p:pic>
      <p:pic>
        <p:nvPicPr>
          <p:cNvPr id="312" name="Google Shape;312;p42"/>
          <p:cNvPicPr preferRelativeResize="0"/>
          <p:nvPr/>
        </p:nvPicPr>
        <p:blipFill>
          <a:blip r:embed="rId9">
            <a:alphaModFix/>
          </a:blip>
          <a:stretch>
            <a:fillRect/>
          </a:stretch>
        </p:blipFill>
        <p:spPr>
          <a:xfrm>
            <a:off x="2847471" y="1602758"/>
            <a:ext cx="735350" cy="624642"/>
          </a:xfrm>
          <a:prstGeom prst="rect">
            <a:avLst/>
          </a:prstGeom>
          <a:noFill/>
          <a:ln>
            <a:noFill/>
          </a:ln>
        </p:spPr>
      </p:pic>
      <p:pic>
        <p:nvPicPr>
          <p:cNvPr id="313" name="Google Shape;313;p42"/>
          <p:cNvPicPr preferRelativeResize="0"/>
          <p:nvPr/>
        </p:nvPicPr>
        <p:blipFill>
          <a:blip r:embed="rId10">
            <a:alphaModFix/>
          </a:blip>
          <a:stretch>
            <a:fillRect/>
          </a:stretch>
        </p:blipFill>
        <p:spPr>
          <a:xfrm>
            <a:off x="1958688" y="4211781"/>
            <a:ext cx="1275250" cy="253518"/>
          </a:xfrm>
          <a:prstGeom prst="rect">
            <a:avLst/>
          </a:prstGeom>
          <a:noFill/>
          <a:ln>
            <a:noFill/>
          </a:ln>
        </p:spPr>
      </p:pic>
      <p:pic>
        <p:nvPicPr>
          <p:cNvPr id="314" name="Google Shape;314;p42"/>
          <p:cNvPicPr preferRelativeResize="0"/>
          <p:nvPr/>
        </p:nvPicPr>
        <p:blipFill>
          <a:blip r:embed="rId11">
            <a:alphaModFix/>
          </a:blip>
          <a:stretch>
            <a:fillRect/>
          </a:stretch>
        </p:blipFill>
        <p:spPr>
          <a:xfrm>
            <a:off x="795825" y="3969450"/>
            <a:ext cx="984237" cy="738175"/>
          </a:xfrm>
          <a:prstGeom prst="rect">
            <a:avLst/>
          </a:prstGeom>
          <a:noFill/>
          <a:ln>
            <a:noFill/>
          </a:ln>
        </p:spPr>
      </p:pic>
      <p:pic>
        <p:nvPicPr>
          <p:cNvPr id="315" name="Google Shape;315;p42"/>
          <p:cNvPicPr preferRelativeResize="0"/>
          <p:nvPr/>
        </p:nvPicPr>
        <p:blipFill>
          <a:blip r:embed="rId12">
            <a:alphaModFix/>
          </a:blip>
          <a:stretch>
            <a:fillRect/>
          </a:stretch>
        </p:blipFill>
        <p:spPr>
          <a:xfrm>
            <a:off x="3412575" y="4125386"/>
            <a:ext cx="1249587" cy="426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¿Preguntas?</a:t>
            </a:r>
            <a:endParaRPr/>
          </a:p>
        </p:txBody>
      </p:sp>
      <p:sp>
        <p:nvSpPr>
          <p:cNvPr id="321" name="Google Shape;321;p4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aburgos@cimne.upc.edu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el Deep Learning? </a:t>
            </a:r>
            <a:r>
              <a:rPr lang="es" sz="2400"/>
              <a:t>Redes Neuronales Artificiales.</a:t>
            </a:r>
            <a:endParaRPr sz="2400"/>
          </a:p>
          <a:p>
            <a:pPr indent="0" lvl="0" marL="0" rtl="0" algn="l">
              <a:spcBef>
                <a:spcPts val="0"/>
              </a:spcBef>
              <a:spcAft>
                <a:spcPts val="0"/>
              </a:spcAft>
              <a:buNone/>
            </a:pPr>
            <a:r>
              <a:t/>
            </a:r>
            <a:endParaRPr/>
          </a:p>
        </p:txBody>
      </p:sp>
      <p:sp>
        <p:nvSpPr>
          <p:cNvPr id="82" name="Google Shape;82;p16"/>
          <p:cNvSpPr txBox="1"/>
          <p:nvPr>
            <p:ph idx="1" type="body"/>
          </p:nvPr>
        </p:nvSpPr>
        <p:spPr>
          <a:xfrm>
            <a:off x="311700" y="1152475"/>
            <a:ext cx="3974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Redes neuronales:</a:t>
            </a:r>
            <a:r>
              <a:rPr lang="es"/>
              <a:t> algoritmo de ML inspirado en las neuronas del cerebro humano y capaz de aproximar cualquier función continua.</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83" name="Google Shape;83;p16"/>
          <p:cNvPicPr preferRelativeResize="0"/>
          <p:nvPr/>
        </p:nvPicPr>
        <p:blipFill>
          <a:blip r:embed="rId3">
            <a:alphaModFix/>
          </a:blip>
          <a:stretch>
            <a:fillRect/>
          </a:stretch>
        </p:blipFill>
        <p:spPr>
          <a:xfrm>
            <a:off x="5643625" y="3119675"/>
            <a:ext cx="2208450" cy="1806575"/>
          </a:xfrm>
          <a:prstGeom prst="rect">
            <a:avLst/>
          </a:prstGeom>
          <a:noFill/>
          <a:ln>
            <a:noFill/>
          </a:ln>
        </p:spPr>
      </p:pic>
      <p:pic>
        <p:nvPicPr>
          <p:cNvPr id="84" name="Google Shape;84;p16" title="tower_construction.mp4">
            <a:hlinkClick r:id="rId4"/>
          </p:cNvPr>
          <p:cNvPicPr preferRelativeResize="0"/>
          <p:nvPr/>
        </p:nvPicPr>
        <p:blipFill>
          <a:blip r:embed="rId5">
            <a:alphaModFix/>
          </a:blip>
          <a:stretch>
            <a:fillRect/>
          </a:stretch>
        </p:blipFill>
        <p:spPr>
          <a:xfrm>
            <a:off x="798750" y="2732250"/>
            <a:ext cx="3000600" cy="2250450"/>
          </a:xfrm>
          <a:prstGeom prst="rect">
            <a:avLst/>
          </a:prstGeom>
          <a:noFill/>
          <a:ln>
            <a:noFill/>
          </a:ln>
        </p:spPr>
      </p:pic>
      <p:pic>
        <p:nvPicPr>
          <p:cNvPr id="85" name="Google Shape;85;p16"/>
          <p:cNvPicPr preferRelativeResize="0"/>
          <p:nvPr/>
        </p:nvPicPr>
        <p:blipFill rotWithShape="1">
          <a:blip r:embed="rId6">
            <a:alphaModFix/>
          </a:blip>
          <a:srcRect b="12134" l="0" r="63687" t="0"/>
          <a:stretch/>
        </p:blipFill>
        <p:spPr>
          <a:xfrm>
            <a:off x="5921449" y="1230975"/>
            <a:ext cx="1652800" cy="1501275"/>
          </a:xfrm>
          <a:prstGeom prst="rect">
            <a:avLst/>
          </a:prstGeom>
          <a:noFill/>
          <a:ln>
            <a:noFill/>
          </a:ln>
        </p:spPr>
      </p:pic>
      <p:pic>
        <p:nvPicPr>
          <p:cNvPr id="86" name="Google Shape;86;p16"/>
          <p:cNvPicPr preferRelativeResize="0"/>
          <p:nvPr/>
        </p:nvPicPr>
        <p:blipFill rotWithShape="1">
          <a:blip r:embed="rId6">
            <a:alphaModFix/>
          </a:blip>
          <a:srcRect b="0" l="0" r="0" t="87868"/>
          <a:stretch/>
        </p:blipFill>
        <p:spPr>
          <a:xfrm>
            <a:off x="4472013" y="2732250"/>
            <a:ext cx="4551675" cy="207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el Deep Learning? ¿Por qué Deep?</a:t>
            </a:r>
            <a:endParaRPr/>
          </a:p>
          <a:p>
            <a:pPr indent="0" lvl="0" marL="0" rtl="0" algn="l">
              <a:spcBef>
                <a:spcPts val="0"/>
              </a:spcBef>
              <a:spcAft>
                <a:spcPts val="0"/>
              </a:spcAft>
              <a:buNone/>
            </a:pPr>
            <a:r>
              <a:t/>
            </a:r>
            <a:endParaRPr/>
          </a:p>
        </p:txBody>
      </p:sp>
      <p:sp>
        <p:nvSpPr>
          <p:cNvPr id="92" name="Google Shape;92;p17"/>
          <p:cNvSpPr txBox="1"/>
          <p:nvPr>
            <p:ph idx="1" type="body"/>
          </p:nvPr>
        </p:nvSpPr>
        <p:spPr>
          <a:xfrm>
            <a:off x="311700" y="1152475"/>
            <a:ext cx="3974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Deep Learning</a:t>
            </a:r>
            <a:r>
              <a:rPr lang="es"/>
              <a:t>: mayor número de capas ocultas a menudo requiere menor complejidad.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3" name="Google Shape;93;p17"/>
          <p:cNvPicPr preferRelativeResize="0"/>
          <p:nvPr/>
        </p:nvPicPr>
        <p:blipFill>
          <a:blip r:embed="rId3">
            <a:alphaModFix/>
          </a:blip>
          <a:stretch>
            <a:fillRect/>
          </a:stretch>
        </p:blipFill>
        <p:spPr>
          <a:xfrm>
            <a:off x="2379473" y="3284025"/>
            <a:ext cx="4385064" cy="1419275"/>
          </a:xfrm>
          <a:prstGeom prst="rect">
            <a:avLst/>
          </a:prstGeom>
          <a:noFill/>
          <a:ln>
            <a:noFill/>
          </a:ln>
        </p:spPr>
      </p:pic>
      <p:pic>
        <p:nvPicPr>
          <p:cNvPr id="94" name="Google Shape;94;p17"/>
          <p:cNvPicPr preferRelativeResize="0"/>
          <p:nvPr/>
        </p:nvPicPr>
        <p:blipFill>
          <a:blip r:embed="rId4">
            <a:alphaModFix/>
          </a:blip>
          <a:stretch>
            <a:fillRect/>
          </a:stretch>
        </p:blipFill>
        <p:spPr>
          <a:xfrm>
            <a:off x="4497674" y="1262975"/>
            <a:ext cx="4551675" cy="1708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su creciente uso? Crecimiento de datos.</a:t>
            </a:r>
            <a:endParaRPr/>
          </a:p>
          <a:p>
            <a:pPr indent="0" lvl="0" marL="0" rtl="0" algn="l">
              <a:spcBef>
                <a:spcPts val="0"/>
              </a:spcBef>
              <a:spcAft>
                <a:spcPts val="0"/>
              </a:spcAft>
              <a:buNone/>
            </a:pPr>
            <a:r>
              <a:t/>
            </a:r>
            <a:endParaRPr/>
          </a:p>
        </p:txBody>
      </p:sp>
      <p:sp>
        <p:nvSpPr>
          <p:cNvPr id="100" name="Google Shape;10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01" name="Google Shape;101;p18"/>
          <p:cNvPicPr preferRelativeResize="0"/>
          <p:nvPr/>
        </p:nvPicPr>
        <p:blipFill>
          <a:blip r:embed="rId3">
            <a:alphaModFix/>
          </a:blip>
          <a:stretch>
            <a:fillRect/>
          </a:stretch>
        </p:blipFill>
        <p:spPr>
          <a:xfrm>
            <a:off x="432925" y="1503800"/>
            <a:ext cx="4200875" cy="2713750"/>
          </a:xfrm>
          <a:prstGeom prst="rect">
            <a:avLst/>
          </a:prstGeom>
          <a:noFill/>
          <a:ln>
            <a:noFill/>
          </a:ln>
        </p:spPr>
      </p:pic>
      <p:pic>
        <p:nvPicPr>
          <p:cNvPr id="102" name="Google Shape;102;p18"/>
          <p:cNvPicPr preferRelativeResize="0"/>
          <p:nvPr/>
        </p:nvPicPr>
        <p:blipFill>
          <a:blip r:embed="rId4">
            <a:alphaModFix/>
          </a:blip>
          <a:stretch>
            <a:fillRect/>
          </a:stretch>
        </p:blipFill>
        <p:spPr>
          <a:xfrm>
            <a:off x="4839550" y="1503788"/>
            <a:ext cx="4072500" cy="271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su creciente uso? Evolución HW y SW.</a:t>
            </a:r>
            <a:endParaRPr/>
          </a:p>
          <a:p>
            <a:pPr indent="0" lvl="0" marL="0" rtl="0" algn="l">
              <a:spcBef>
                <a:spcPts val="0"/>
              </a:spcBef>
              <a:spcAft>
                <a:spcPts val="0"/>
              </a:spcAft>
              <a:buNone/>
            </a:pPr>
            <a:r>
              <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19"/>
          <p:cNvPicPr preferRelativeResize="0"/>
          <p:nvPr/>
        </p:nvPicPr>
        <p:blipFill>
          <a:blip r:embed="rId3">
            <a:alphaModFix/>
          </a:blip>
          <a:stretch>
            <a:fillRect/>
          </a:stretch>
        </p:blipFill>
        <p:spPr>
          <a:xfrm>
            <a:off x="311700" y="1255046"/>
            <a:ext cx="3757925" cy="3313826"/>
          </a:xfrm>
          <a:prstGeom prst="rect">
            <a:avLst/>
          </a:prstGeom>
          <a:noFill/>
          <a:ln>
            <a:noFill/>
          </a:ln>
        </p:spPr>
      </p:pic>
      <p:pic>
        <p:nvPicPr>
          <p:cNvPr id="110" name="Google Shape;110;p19"/>
          <p:cNvPicPr preferRelativeResize="0"/>
          <p:nvPr/>
        </p:nvPicPr>
        <p:blipFill>
          <a:blip r:embed="rId4">
            <a:alphaModFix/>
          </a:blip>
          <a:stretch>
            <a:fillRect/>
          </a:stretch>
        </p:blipFill>
        <p:spPr>
          <a:xfrm>
            <a:off x="4572000" y="1451452"/>
            <a:ext cx="3757924" cy="28184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funciona el DL? Feed-forward.</a:t>
            </a:r>
            <a:endParaRPr/>
          </a:p>
        </p:txBody>
      </p:sp>
      <p:sp>
        <p:nvSpPr>
          <p:cNvPr id="116" name="Google Shape;11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Feed-forward</a:t>
            </a:r>
            <a:endParaRPr/>
          </a:p>
          <a:p>
            <a:pPr indent="0" lvl="0" marL="0" rtl="0" algn="l">
              <a:spcBef>
                <a:spcPts val="1600"/>
              </a:spcBef>
              <a:spcAft>
                <a:spcPts val="1600"/>
              </a:spcAft>
              <a:buNone/>
            </a:pPr>
            <a:r>
              <a:t/>
            </a:r>
            <a:endParaRPr/>
          </a:p>
        </p:txBody>
      </p:sp>
      <p:pic>
        <p:nvPicPr>
          <p:cNvPr id="117" name="Google Shape;117;p20"/>
          <p:cNvPicPr preferRelativeResize="0"/>
          <p:nvPr/>
        </p:nvPicPr>
        <p:blipFill rotWithShape="1">
          <a:blip r:embed="rId3">
            <a:alphaModFix/>
          </a:blip>
          <a:srcRect b="13793" l="0" r="0" t="0"/>
          <a:stretch/>
        </p:blipFill>
        <p:spPr>
          <a:xfrm>
            <a:off x="148050" y="1778450"/>
            <a:ext cx="5031424" cy="2427175"/>
          </a:xfrm>
          <a:prstGeom prst="rect">
            <a:avLst/>
          </a:prstGeom>
          <a:noFill/>
          <a:ln>
            <a:noFill/>
          </a:ln>
        </p:spPr>
      </p:pic>
      <p:pic>
        <p:nvPicPr>
          <p:cNvPr id="118" name="Google Shape;118;p20"/>
          <p:cNvPicPr preferRelativeResize="0"/>
          <p:nvPr/>
        </p:nvPicPr>
        <p:blipFill>
          <a:blip r:embed="rId4">
            <a:alphaModFix/>
          </a:blip>
          <a:stretch>
            <a:fillRect/>
          </a:stretch>
        </p:blipFill>
        <p:spPr>
          <a:xfrm>
            <a:off x="5541000" y="2705802"/>
            <a:ext cx="3504275" cy="1499825"/>
          </a:xfrm>
          <a:prstGeom prst="rect">
            <a:avLst/>
          </a:prstGeom>
          <a:noFill/>
          <a:ln>
            <a:noFill/>
          </a:ln>
        </p:spPr>
      </p:pic>
      <p:sp>
        <p:nvSpPr>
          <p:cNvPr id="119" name="Google Shape;119;p20"/>
          <p:cNvSpPr txBox="1"/>
          <p:nvPr/>
        </p:nvSpPr>
        <p:spPr>
          <a:xfrm>
            <a:off x="3072000" y="4483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https://playground.tensorflow.org/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Función de coste y función de pérdida</a:t>
            </a:r>
            <a:endParaRPr/>
          </a:p>
          <a:p>
            <a:pPr indent="0" lvl="0" marL="0" rtl="0" algn="l">
              <a:spcBef>
                <a:spcPts val="1600"/>
              </a:spcBef>
              <a:spcAft>
                <a:spcPts val="0"/>
              </a:spcAft>
              <a:buNone/>
            </a:pPr>
            <a:r>
              <a:rPr lang="es"/>
              <a: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s"/>
              <a:t>Descenso del gradiente</a:t>
            </a:r>
            <a:endParaRPr/>
          </a:p>
          <a:p>
            <a:pPr indent="0" lvl="0" marL="0" rtl="0" algn="l">
              <a:spcBef>
                <a:spcPts val="1600"/>
              </a:spcBef>
              <a:spcAft>
                <a:spcPts val="1600"/>
              </a:spcAft>
              <a:buNone/>
            </a:pPr>
            <a:r>
              <a:t/>
            </a:r>
            <a:endParaRPr/>
          </a:p>
        </p:txBody>
      </p:sp>
      <p:pic>
        <p:nvPicPr>
          <p:cNvPr id="125" name="Google Shape;125;p21"/>
          <p:cNvPicPr preferRelativeResize="0"/>
          <p:nvPr/>
        </p:nvPicPr>
        <p:blipFill>
          <a:blip r:embed="rId3">
            <a:alphaModFix/>
          </a:blip>
          <a:stretch>
            <a:fillRect/>
          </a:stretch>
        </p:blipFill>
        <p:spPr>
          <a:xfrm>
            <a:off x="5581450" y="2894600"/>
            <a:ext cx="3304325" cy="2041400"/>
          </a:xfrm>
          <a:prstGeom prst="rect">
            <a:avLst/>
          </a:prstGeom>
          <a:noFill/>
          <a:ln>
            <a:noFill/>
          </a:ln>
        </p:spPr>
      </p:pic>
      <p:pic>
        <p:nvPicPr>
          <p:cNvPr id="126" name="Google Shape;126;p21"/>
          <p:cNvPicPr preferRelativeResize="0"/>
          <p:nvPr/>
        </p:nvPicPr>
        <p:blipFill>
          <a:blip r:embed="rId4">
            <a:alphaModFix/>
          </a:blip>
          <a:stretch>
            <a:fillRect/>
          </a:stretch>
        </p:blipFill>
        <p:spPr>
          <a:xfrm>
            <a:off x="5755515" y="1065125"/>
            <a:ext cx="3174647" cy="1720276"/>
          </a:xfrm>
          <a:prstGeom prst="rect">
            <a:avLst/>
          </a:prstGeom>
          <a:noFill/>
          <a:ln>
            <a:noFill/>
          </a:ln>
        </p:spPr>
      </p:pic>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funciona el DL? </a:t>
            </a:r>
            <a:r>
              <a:rPr lang="es" sz="2600"/>
              <a:t>Coste y descenso del gradiente</a:t>
            </a:r>
            <a:r>
              <a:rPr lang="es"/>
              <a:t>.</a:t>
            </a:r>
            <a:endParaRPr/>
          </a:p>
        </p:txBody>
      </p:sp>
      <p:pic>
        <p:nvPicPr>
          <p:cNvPr id="128" name="Google Shape;128;p21"/>
          <p:cNvPicPr preferRelativeResize="0"/>
          <p:nvPr/>
        </p:nvPicPr>
        <p:blipFill rotWithShape="1">
          <a:blip r:embed="rId5">
            <a:alphaModFix/>
          </a:blip>
          <a:srcRect b="7081" l="0" r="0" t="19685"/>
          <a:stretch/>
        </p:blipFill>
        <p:spPr>
          <a:xfrm>
            <a:off x="286000" y="1687575"/>
            <a:ext cx="3463924" cy="353225"/>
          </a:xfrm>
          <a:prstGeom prst="rect">
            <a:avLst/>
          </a:prstGeom>
          <a:noFill/>
          <a:ln>
            <a:noFill/>
          </a:ln>
        </p:spPr>
      </p:pic>
      <p:pic>
        <p:nvPicPr>
          <p:cNvPr id="129" name="Google Shape;129;p21"/>
          <p:cNvPicPr preferRelativeResize="0"/>
          <p:nvPr/>
        </p:nvPicPr>
        <p:blipFill>
          <a:blip r:embed="rId6">
            <a:alphaModFix/>
          </a:blip>
          <a:stretch>
            <a:fillRect/>
          </a:stretch>
        </p:blipFill>
        <p:spPr>
          <a:xfrm>
            <a:off x="209800" y="3146425"/>
            <a:ext cx="4857750" cy="49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